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39"/>
  </p:notesMasterIdLst>
  <p:handoutMasterIdLst>
    <p:handoutMasterId r:id="rId40"/>
  </p:handoutMasterIdLst>
  <p:sldIdLst>
    <p:sldId id="273" r:id="rId2"/>
    <p:sldId id="418" r:id="rId3"/>
    <p:sldId id="406" r:id="rId4"/>
    <p:sldId id="419" r:id="rId5"/>
    <p:sldId id="420" r:id="rId6"/>
    <p:sldId id="421" r:id="rId7"/>
    <p:sldId id="430" r:id="rId8"/>
    <p:sldId id="377" r:id="rId9"/>
    <p:sldId id="383" r:id="rId10"/>
    <p:sldId id="397" r:id="rId11"/>
    <p:sldId id="382" r:id="rId12"/>
    <p:sldId id="396" r:id="rId13"/>
    <p:sldId id="422" r:id="rId14"/>
    <p:sldId id="431" r:id="rId15"/>
    <p:sldId id="410" r:id="rId16"/>
    <p:sldId id="424" r:id="rId17"/>
    <p:sldId id="399" r:id="rId18"/>
    <p:sldId id="371" r:id="rId19"/>
    <p:sldId id="411" r:id="rId20"/>
    <p:sldId id="415" r:id="rId21"/>
    <p:sldId id="414" r:id="rId22"/>
    <p:sldId id="409" r:id="rId23"/>
    <p:sldId id="416" r:id="rId24"/>
    <p:sldId id="423" r:id="rId25"/>
    <p:sldId id="398" r:id="rId26"/>
    <p:sldId id="403" r:id="rId27"/>
    <p:sldId id="359" r:id="rId28"/>
    <p:sldId id="390" r:id="rId29"/>
    <p:sldId id="388" r:id="rId30"/>
    <p:sldId id="389" r:id="rId31"/>
    <p:sldId id="425" r:id="rId32"/>
    <p:sldId id="426" r:id="rId33"/>
    <p:sldId id="427" r:id="rId34"/>
    <p:sldId id="413" r:id="rId35"/>
    <p:sldId id="429" r:id="rId36"/>
    <p:sldId id="282" r:id="rId37"/>
    <p:sldId id="428" r:id="rId38"/>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52" autoAdjust="0"/>
    <p:restoredTop sz="99283" autoAdjust="0"/>
  </p:normalViewPr>
  <p:slideViewPr>
    <p:cSldViewPr>
      <p:cViewPr>
        <p:scale>
          <a:sx n="85" d="100"/>
          <a:sy n="85" d="100"/>
        </p:scale>
        <p:origin x="-348"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16"/>
    </p:cViewPr>
  </p:sorterViewPr>
  <p:notesViewPr>
    <p:cSldViewPr>
      <p:cViewPr>
        <p:scale>
          <a:sx n="100" d="100"/>
          <a:sy n="100" d="100"/>
        </p:scale>
        <p:origin x="-888" y="1926"/>
      </p:cViewPr>
      <p:guideLst>
        <p:guide orient="horz" pos="3127"/>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lsa-002\share\HE_IMHA_REVIEW\Case%20studies\IMHA%20questionnaire\Survey%20Summary%20REsponses%2007121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Study participants</c:v>
                </c:pt>
              </c:strCache>
            </c:strRef>
          </c:tx>
          <c:explosion val="25"/>
          <c:cat>
            <c:strRef>
              <c:f>Sheet1!$A$2:$A$8</c:f>
              <c:strCache>
                <c:ptCount val="7"/>
                <c:pt idx="0">
                  <c:v>Qualifying patients</c:v>
                </c:pt>
                <c:pt idx="1">
                  <c:v>Other service users</c:v>
                </c:pt>
                <c:pt idx="2">
                  <c:v>Carers</c:v>
                </c:pt>
                <c:pt idx="3">
                  <c:v>IMHAs and advocates</c:v>
                </c:pt>
                <c:pt idx="4">
                  <c:v>Commissioners</c:v>
                </c:pt>
                <c:pt idx="5">
                  <c:v>Mental health professionals</c:v>
                </c:pt>
                <c:pt idx="6">
                  <c:v>Other</c:v>
                </c:pt>
              </c:strCache>
            </c:strRef>
          </c:cat>
          <c:val>
            <c:numRef>
              <c:f>Sheet1!$B$2:$B$8</c:f>
              <c:numCache>
                <c:formatCode>General</c:formatCode>
                <c:ptCount val="7"/>
                <c:pt idx="0">
                  <c:v>98</c:v>
                </c:pt>
                <c:pt idx="1">
                  <c:v>10</c:v>
                </c:pt>
                <c:pt idx="2">
                  <c:v>11</c:v>
                </c:pt>
                <c:pt idx="3">
                  <c:v>74</c:v>
                </c:pt>
                <c:pt idx="4">
                  <c:v>14</c:v>
                </c:pt>
                <c:pt idx="5">
                  <c:v>78</c:v>
                </c:pt>
                <c:pt idx="6">
                  <c:v>5</c:v>
                </c:pt>
              </c:numCache>
            </c:numRef>
          </c:val>
        </c:ser>
        <c:dLbls>
          <c:showLegendKey val="0"/>
          <c:showVal val="0"/>
          <c:showCatName val="0"/>
          <c:showSerName val="0"/>
          <c:showPercent val="0"/>
          <c:showBubbleSize val="0"/>
          <c:showLeaderLines val="1"/>
        </c:dLbls>
      </c:pie3DChart>
    </c:plotArea>
    <c:legend>
      <c:legendPos val="b"/>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52798381887447"/>
          <c:y val="0.2165775401069519"/>
          <c:w val="0.85416811484123156"/>
          <c:h val="0.48663101604278075"/>
        </c:manualLayout>
      </c:layout>
      <c:barChart>
        <c:barDir val="col"/>
        <c:grouping val="clustered"/>
        <c:varyColors val="0"/>
        <c:ser>
          <c:idx val="0"/>
          <c:order val="0"/>
          <c:spPr>
            <a:solidFill>
              <a:srgbClr val="9999FF"/>
            </a:solidFill>
            <a:ln w="12700">
              <a:solidFill>
                <a:srgbClr val="333333"/>
              </a:solidFill>
              <a:prstDash val="solid"/>
            </a:ln>
          </c:spPr>
          <c:invertIfNegative val="0"/>
          <c:cat>
            <c:strRef>
              <c:f>'Question 4'!$A$4:$A$10</c:f>
              <c:strCache>
                <c:ptCount val="7"/>
                <c:pt idx="0">
                  <c:v>Generic</c:v>
                </c:pt>
                <c:pt idx="1">
                  <c:v>Mental health</c:v>
                </c:pt>
                <c:pt idx="2">
                  <c:v>Statutory IMHA</c:v>
                </c:pt>
                <c:pt idx="3">
                  <c:v>Statutory IMCA</c:v>
                </c:pt>
                <c:pt idx="4">
                  <c:v>Citizen/Volunteer</c:v>
                </c:pt>
                <c:pt idx="5">
                  <c:v>Peer</c:v>
                </c:pt>
                <c:pt idx="6">
                  <c:v>Collective</c:v>
                </c:pt>
              </c:strCache>
            </c:strRef>
          </c:cat>
          <c:val>
            <c:numRef>
              <c:f>'Question 4'!$C$4:$C$10</c:f>
              <c:numCache>
                <c:formatCode>0.0%</c:formatCode>
                <c:ptCount val="7"/>
                <c:pt idx="0">
                  <c:v>0.61100000000000065</c:v>
                </c:pt>
                <c:pt idx="1">
                  <c:v>0.83300000000000063</c:v>
                </c:pt>
                <c:pt idx="2">
                  <c:v>0.94400000000000062</c:v>
                </c:pt>
                <c:pt idx="3">
                  <c:v>0.38900000000000196</c:v>
                </c:pt>
                <c:pt idx="4">
                  <c:v>0.33300000000000224</c:v>
                </c:pt>
                <c:pt idx="5">
                  <c:v>0.11100000000000018</c:v>
                </c:pt>
                <c:pt idx="6">
                  <c:v>0.22200000000000039</c:v>
                </c:pt>
              </c:numCache>
            </c:numRef>
          </c:val>
        </c:ser>
        <c:dLbls>
          <c:showLegendKey val="0"/>
          <c:showVal val="0"/>
          <c:showCatName val="0"/>
          <c:showSerName val="0"/>
          <c:showPercent val="0"/>
          <c:showBubbleSize val="0"/>
        </c:dLbls>
        <c:gapWidth val="150"/>
        <c:axId val="162301056"/>
        <c:axId val="162302592"/>
      </c:barChart>
      <c:catAx>
        <c:axId val="162301056"/>
        <c:scaling>
          <c:orientation val="minMax"/>
        </c:scaling>
        <c:delete val="0"/>
        <c:axPos val="b"/>
        <c:numFmt formatCode="General" sourceLinked="1"/>
        <c:majorTickMark val="out"/>
        <c:minorTickMark val="none"/>
        <c:tickLblPos val="nextTo"/>
        <c:spPr>
          <a:ln w="3175">
            <a:solidFill>
              <a:srgbClr val="333333"/>
            </a:solidFill>
            <a:prstDash val="solid"/>
          </a:ln>
        </c:spPr>
        <c:txPr>
          <a:bodyPr rot="-2700000" vert="horz"/>
          <a:lstStyle/>
          <a:p>
            <a:pPr>
              <a:defRPr sz="1000" b="0" i="0" u="none" strike="noStrike" baseline="0">
                <a:solidFill>
                  <a:srgbClr val="333333"/>
                </a:solidFill>
                <a:latin typeface="Microsoft Sans Serif"/>
                <a:ea typeface="Microsoft Sans Serif"/>
                <a:cs typeface="Microsoft Sans Serif"/>
              </a:defRPr>
            </a:pPr>
            <a:endParaRPr lang="en-US"/>
          </a:p>
        </c:txPr>
        <c:crossAx val="162302592"/>
        <c:crosses val="autoZero"/>
        <c:auto val="1"/>
        <c:lblAlgn val="ctr"/>
        <c:lblOffset val="100"/>
        <c:tickLblSkip val="1"/>
        <c:tickMarkSkip val="1"/>
        <c:noMultiLvlLbl val="0"/>
      </c:catAx>
      <c:valAx>
        <c:axId val="162302592"/>
        <c:scaling>
          <c:orientation val="minMax"/>
        </c:scaling>
        <c:delete val="0"/>
        <c:axPos val="l"/>
        <c:majorGridlines>
          <c:spPr>
            <a:ln w="3175">
              <a:solidFill>
                <a:srgbClr val="333333"/>
              </a:solidFill>
              <a:prstDash val="solid"/>
            </a:ln>
          </c:spPr>
        </c:majorGridlines>
        <c:numFmt formatCode="0.0%" sourceLinked="1"/>
        <c:majorTickMark val="out"/>
        <c:minorTickMark val="none"/>
        <c:tickLblPos val="nextTo"/>
        <c:spPr>
          <a:ln w="3175">
            <a:solidFill>
              <a:srgbClr val="333333"/>
            </a:solidFill>
            <a:prstDash val="solid"/>
          </a:ln>
        </c:spPr>
        <c:txPr>
          <a:bodyPr rot="0" vert="horz"/>
          <a:lstStyle/>
          <a:p>
            <a:pPr>
              <a:defRPr sz="1000" b="0" i="0" u="none" strike="noStrike" baseline="0">
                <a:solidFill>
                  <a:srgbClr val="333333"/>
                </a:solidFill>
                <a:latin typeface="Microsoft Sans Serif"/>
                <a:ea typeface="Microsoft Sans Serif"/>
                <a:cs typeface="Microsoft Sans Serif"/>
              </a:defRPr>
            </a:pPr>
            <a:endParaRPr lang="en-US"/>
          </a:p>
        </c:txPr>
        <c:crossAx val="162301056"/>
        <c:crossesAt val="1"/>
        <c:crossBetween val="between"/>
      </c:valAx>
      <c:spPr>
        <a:solidFill>
          <a:srgbClr val="EEEEEE"/>
        </a:solidFill>
        <a:ln w="25400">
          <a:noFill/>
        </a:ln>
      </c:spPr>
    </c:plotArea>
    <c:plotVisOnly val="1"/>
    <c:dispBlanksAs val="gap"/>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4B01B-C999-4F9C-AD74-DD522BD7CBB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61B5F883-4E58-406B-BA57-89646039B80C}">
      <dgm:prSet phldrT="[Text]"/>
      <dgm:spPr>
        <a:solidFill>
          <a:schemeClr val="accent2"/>
        </a:solidFill>
      </dgm:spPr>
      <dgm:t>
        <a:bodyPr/>
        <a:lstStyle/>
        <a:p>
          <a:r>
            <a:rPr lang="en-GB" dirty="0" smtClean="0"/>
            <a:t>Service User Involvement</a:t>
          </a:r>
          <a:endParaRPr lang="en-GB" dirty="0"/>
        </a:p>
      </dgm:t>
    </dgm:pt>
    <dgm:pt modelId="{8581B835-9CE4-481D-B284-960D430FD5FD}" type="parTrans" cxnId="{D94318C9-6E25-4414-9A09-8B280BD11F41}">
      <dgm:prSet/>
      <dgm:spPr/>
      <dgm:t>
        <a:bodyPr/>
        <a:lstStyle/>
        <a:p>
          <a:endParaRPr lang="en-GB"/>
        </a:p>
      </dgm:t>
    </dgm:pt>
    <dgm:pt modelId="{C185ED27-0898-4984-8EDB-7CB9CBA9BAE3}" type="sibTrans" cxnId="{D94318C9-6E25-4414-9A09-8B280BD11F41}">
      <dgm:prSet/>
      <dgm:spPr/>
      <dgm:t>
        <a:bodyPr/>
        <a:lstStyle/>
        <a:p>
          <a:endParaRPr lang="en-GB"/>
        </a:p>
      </dgm:t>
    </dgm:pt>
    <dgm:pt modelId="{C8A365A1-ACCF-4438-B76D-63CE2F9181E4}">
      <dgm:prSet phldrT="[Text]"/>
      <dgm:spPr>
        <a:solidFill>
          <a:schemeClr val="accent6"/>
        </a:solidFill>
      </dgm:spPr>
      <dgm:t>
        <a:bodyPr/>
        <a:lstStyle/>
        <a:p>
          <a:r>
            <a:rPr lang="en-GB" dirty="0" smtClean="0"/>
            <a:t>Research Team</a:t>
          </a:r>
          <a:endParaRPr lang="en-GB" dirty="0"/>
        </a:p>
      </dgm:t>
    </dgm:pt>
    <dgm:pt modelId="{EB6B1399-EA6A-4D42-8E8E-BC978B2FA7F1}" type="parTrans" cxnId="{AE0CDB46-884D-49FF-B4D1-C4A339BAD865}">
      <dgm:prSet/>
      <dgm:spPr/>
      <dgm:t>
        <a:bodyPr/>
        <a:lstStyle/>
        <a:p>
          <a:endParaRPr lang="en-GB"/>
        </a:p>
      </dgm:t>
    </dgm:pt>
    <dgm:pt modelId="{E407C9B0-15F3-486A-96B5-9C17EF8D2907}" type="sibTrans" cxnId="{AE0CDB46-884D-49FF-B4D1-C4A339BAD865}">
      <dgm:prSet/>
      <dgm:spPr/>
      <dgm:t>
        <a:bodyPr/>
        <a:lstStyle/>
        <a:p>
          <a:endParaRPr lang="en-GB"/>
        </a:p>
      </dgm:t>
    </dgm:pt>
    <dgm:pt modelId="{AF3C658A-58BD-4CFC-8129-17293B91C548}">
      <dgm:prSet phldrT="[Text]"/>
      <dgm:spPr>
        <a:solidFill>
          <a:schemeClr val="accent4"/>
        </a:solidFill>
      </dgm:spPr>
      <dgm:t>
        <a:bodyPr/>
        <a:lstStyle/>
        <a:p>
          <a:r>
            <a:rPr lang="en-GB" dirty="0" smtClean="0"/>
            <a:t>Reference Group</a:t>
          </a:r>
          <a:endParaRPr lang="en-GB" dirty="0"/>
        </a:p>
      </dgm:t>
    </dgm:pt>
    <dgm:pt modelId="{F5DB401C-F31A-4876-AFBA-D6AAD8FC87E9}" type="parTrans" cxnId="{7A60D4FE-6946-408C-ADE3-D1277F90D371}">
      <dgm:prSet/>
      <dgm:spPr/>
      <dgm:t>
        <a:bodyPr/>
        <a:lstStyle/>
        <a:p>
          <a:endParaRPr lang="en-GB"/>
        </a:p>
      </dgm:t>
    </dgm:pt>
    <dgm:pt modelId="{1CD19886-892D-4053-9A7F-320529E9FF38}" type="sibTrans" cxnId="{7A60D4FE-6946-408C-ADE3-D1277F90D371}">
      <dgm:prSet/>
      <dgm:spPr/>
      <dgm:t>
        <a:bodyPr/>
        <a:lstStyle/>
        <a:p>
          <a:endParaRPr lang="en-GB"/>
        </a:p>
      </dgm:t>
    </dgm:pt>
    <dgm:pt modelId="{4E27BFF1-BA75-466C-9B9C-7A68CBF9E448}">
      <dgm:prSet phldrT="[Text]"/>
      <dgm:spPr>
        <a:solidFill>
          <a:schemeClr val="accent3"/>
        </a:solidFill>
      </dgm:spPr>
      <dgm:t>
        <a:bodyPr/>
        <a:lstStyle/>
        <a:p>
          <a:r>
            <a:rPr lang="en-GB" dirty="0" smtClean="0"/>
            <a:t>Project Advisory Group</a:t>
          </a:r>
          <a:endParaRPr lang="en-GB" dirty="0"/>
        </a:p>
      </dgm:t>
    </dgm:pt>
    <dgm:pt modelId="{F15D1258-8AF3-41B2-B38E-AABD2CEFB9FC}" type="parTrans" cxnId="{B38A6D63-60F6-4DF4-A974-10486D3C80A8}">
      <dgm:prSet/>
      <dgm:spPr/>
      <dgm:t>
        <a:bodyPr/>
        <a:lstStyle/>
        <a:p>
          <a:endParaRPr lang="en-GB"/>
        </a:p>
      </dgm:t>
    </dgm:pt>
    <dgm:pt modelId="{9AC426C4-19EE-48AA-A36E-5BE599BD3C02}" type="sibTrans" cxnId="{B38A6D63-60F6-4DF4-A974-10486D3C80A8}">
      <dgm:prSet/>
      <dgm:spPr/>
      <dgm:t>
        <a:bodyPr/>
        <a:lstStyle/>
        <a:p>
          <a:endParaRPr lang="en-GB"/>
        </a:p>
      </dgm:t>
    </dgm:pt>
    <dgm:pt modelId="{1E6DEB64-0E2A-4252-AABE-B1D458628FD5}">
      <dgm:prSet phldrT="[Text]"/>
      <dgm:spPr/>
      <dgm:t>
        <a:bodyPr/>
        <a:lstStyle/>
        <a:p>
          <a:r>
            <a:rPr lang="en-GB" dirty="0" smtClean="0"/>
            <a:t>Partnership Orgs</a:t>
          </a:r>
          <a:endParaRPr lang="en-GB" dirty="0"/>
        </a:p>
      </dgm:t>
    </dgm:pt>
    <dgm:pt modelId="{2CE0E8D4-749A-4C1A-BBDC-880B049B0550}" type="parTrans" cxnId="{5BE1B76C-B332-410D-B3AB-D9DAE207EE55}">
      <dgm:prSet/>
      <dgm:spPr/>
      <dgm:t>
        <a:bodyPr/>
        <a:lstStyle/>
        <a:p>
          <a:endParaRPr lang="en-GB"/>
        </a:p>
      </dgm:t>
    </dgm:pt>
    <dgm:pt modelId="{578EF030-E627-4D47-8D7A-F7C4CEA83104}" type="sibTrans" cxnId="{5BE1B76C-B332-410D-B3AB-D9DAE207EE55}">
      <dgm:prSet/>
      <dgm:spPr/>
      <dgm:t>
        <a:bodyPr/>
        <a:lstStyle/>
        <a:p>
          <a:endParaRPr lang="en-GB"/>
        </a:p>
      </dgm:t>
    </dgm:pt>
    <dgm:pt modelId="{5CE14C78-522A-457A-B779-29475C2FF197}" type="pres">
      <dgm:prSet presAssocID="{B664B01B-C999-4F9C-AD74-DD522BD7CBBB}" presName="Name0" presStyleCnt="0">
        <dgm:presLayoutVars>
          <dgm:chMax val="1"/>
          <dgm:dir/>
          <dgm:animLvl val="ctr"/>
          <dgm:resizeHandles val="exact"/>
        </dgm:presLayoutVars>
      </dgm:prSet>
      <dgm:spPr/>
      <dgm:t>
        <a:bodyPr/>
        <a:lstStyle/>
        <a:p>
          <a:endParaRPr lang="en-GB"/>
        </a:p>
      </dgm:t>
    </dgm:pt>
    <dgm:pt modelId="{C9BA0C4A-EBD6-48D8-A7F5-715F2D0FF17E}" type="pres">
      <dgm:prSet presAssocID="{61B5F883-4E58-406B-BA57-89646039B80C}" presName="centerShape" presStyleLbl="node0" presStyleIdx="0" presStyleCnt="1"/>
      <dgm:spPr/>
      <dgm:t>
        <a:bodyPr/>
        <a:lstStyle/>
        <a:p>
          <a:endParaRPr lang="en-GB"/>
        </a:p>
      </dgm:t>
    </dgm:pt>
    <dgm:pt modelId="{89D9AC54-8E96-4F74-9C22-119CEA31C72A}" type="pres">
      <dgm:prSet presAssocID="{C8A365A1-ACCF-4438-B76D-63CE2F9181E4}" presName="node" presStyleLbl="node1" presStyleIdx="0" presStyleCnt="4" custRadScaleRad="102445" custRadScaleInc="3459">
        <dgm:presLayoutVars>
          <dgm:bulletEnabled val="1"/>
        </dgm:presLayoutVars>
      </dgm:prSet>
      <dgm:spPr/>
      <dgm:t>
        <a:bodyPr/>
        <a:lstStyle/>
        <a:p>
          <a:endParaRPr lang="en-GB"/>
        </a:p>
      </dgm:t>
    </dgm:pt>
    <dgm:pt modelId="{C13BBCF4-A943-400F-9237-BA37D057D5D6}" type="pres">
      <dgm:prSet presAssocID="{C8A365A1-ACCF-4438-B76D-63CE2F9181E4}" presName="dummy" presStyleCnt="0"/>
      <dgm:spPr/>
    </dgm:pt>
    <dgm:pt modelId="{C1AC0664-B993-4901-9DDD-27CEF24029F3}" type="pres">
      <dgm:prSet presAssocID="{E407C9B0-15F3-486A-96B5-9C17EF8D2907}" presName="sibTrans" presStyleLbl="sibTrans2D1" presStyleIdx="0" presStyleCnt="4"/>
      <dgm:spPr/>
      <dgm:t>
        <a:bodyPr/>
        <a:lstStyle/>
        <a:p>
          <a:endParaRPr lang="en-GB"/>
        </a:p>
      </dgm:t>
    </dgm:pt>
    <dgm:pt modelId="{936CDDC6-BF77-4231-95EB-59495124197A}" type="pres">
      <dgm:prSet presAssocID="{AF3C658A-58BD-4CFC-8129-17293B91C548}" presName="node" presStyleLbl="node1" presStyleIdx="1" presStyleCnt="4">
        <dgm:presLayoutVars>
          <dgm:bulletEnabled val="1"/>
        </dgm:presLayoutVars>
      </dgm:prSet>
      <dgm:spPr/>
      <dgm:t>
        <a:bodyPr/>
        <a:lstStyle/>
        <a:p>
          <a:endParaRPr lang="en-GB"/>
        </a:p>
      </dgm:t>
    </dgm:pt>
    <dgm:pt modelId="{3B7AE8D6-0EEB-4132-93F2-A56DBBE7F85D}" type="pres">
      <dgm:prSet presAssocID="{AF3C658A-58BD-4CFC-8129-17293B91C548}" presName="dummy" presStyleCnt="0"/>
      <dgm:spPr/>
    </dgm:pt>
    <dgm:pt modelId="{BF734B17-7086-415B-B514-C6164800CF8C}" type="pres">
      <dgm:prSet presAssocID="{1CD19886-892D-4053-9A7F-320529E9FF38}" presName="sibTrans" presStyleLbl="sibTrans2D1" presStyleIdx="1" presStyleCnt="4"/>
      <dgm:spPr/>
      <dgm:t>
        <a:bodyPr/>
        <a:lstStyle/>
        <a:p>
          <a:endParaRPr lang="en-GB"/>
        </a:p>
      </dgm:t>
    </dgm:pt>
    <dgm:pt modelId="{741B005D-C54A-43D0-BBF2-7D45E473B1CE}" type="pres">
      <dgm:prSet presAssocID="{4E27BFF1-BA75-466C-9B9C-7A68CBF9E448}" presName="node" presStyleLbl="node1" presStyleIdx="2" presStyleCnt="4">
        <dgm:presLayoutVars>
          <dgm:bulletEnabled val="1"/>
        </dgm:presLayoutVars>
      </dgm:prSet>
      <dgm:spPr/>
      <dgm:t>
        <a:bodyPr/>
        <a:lstStyle/>
        <a:p>
          <a:endParaRPr lang="en-GB"/>
        </a:p>
      </dgm:t>
    </dgm:pt>
    <dgm:pt modelId="{036352DB-6CDE-4BA9-8084-7B859B39A857}" type="pres">
      <dgm:prSet presAssocID="{4E27BFF1-BA75-466C-9B9C-7A68CBF9E448}" presName="dummy" presStyleCnt="0"/>
      <dgm:spPr/>
    </dgm:pt>
    <dgm:pt modelId="{9F8D984D-95BB-4616-9F81-E89790B8B2A9}" type="pres">
      <dgm:prSet presAssocID="{9AC426C4-19EE-48AA-A36E-5BE599BD3C02}" presName="sibTrans" presStyleLbl="sibTrans2D1" presStyleIdx="2" presStyleCnt="4"/>
      <dgm:spPr/>
      <dgm:t>
        <a:bodyPr/>
        <a:lstStyle/>
        <a:p>
          <a:endParaRPr lang="en-GB"/>
        </a:p>
      </dgm:t>
    </dgm:pt>
    <dgm:pt modelId="{B91FF23A-F1CC-4800-8A7B-191F2C8AB10B}" type="pres">
      <dgm:prSet presAssocID="{1E6DEB64-0E2A-4252-AABE-B1D458628FD5}" presName="node" presStyleLbl="node1" presStyleIdx="3" presStyleCnt="4">
        <dgm:presLayoutVars>
          <dgm:bulletEnabled val="1"/>
        </dgm:presLayoutVars>
      </dgm:prSet>
      <dgm:spPr/>
      <dgm:t>
        <a:bodyPr/>
        <a:lstStyle/>
        <a:p>
          <a:endParaRPr lang="en-GB"/>
        </a:p>
      </dgm:t>
    </dgm:pt>
    <dgm:pt modelId="{9A956797-B467-4DB6-AFBC-5FF584C83C9B}" type="pres">
      <dgm:prSet presAssocID="{1E6DEB64-0E2A-4252-AABE-B1D458628FD5}" presName="dummy" presStyleCnt="0"/>
      <dgm:spPr/>
    </dgm:pt>
    <dgm:pt modelId="{C1C28A8D-F893-4C42-B608-3994D6148E0C}" type="pres">
      <dgm:prSet presAssocID="{578EF030-E627-4D47-8D7A-F7C4CEA83104}" presName="sibTrans" presStyleLbl="sibTrans2D1" presStyleIdx="3" presStyleCnt="4"/>
      <dgm:spPr/>
      <dgm:t>
        <a:bodyPr/>
        <a:lstStyle/>
        <a:p>
          <a:endParaRPr lang="en-GB"/>
        </a:p>
      </dgm:t>
    </dgm:pt>
  </dgm:ptLst>
  <dgm:cxnLst>
    <dgm:cxn modelId="{5BE1B76C-B332-410D-B3AB-D9DAE207EE55}" srcId="{61B5F883-4E58-406B-BA57-89646039B80C}" destId="{1E6DEB64-0E2A-4252-AABE-B1D458628FD5}" srcOrd="3" destOrd="0" parTransId="{2CE0E8D4-749A-4C1A-BBDC-880B049B0550}" sibTransId="{578EF030-E627-4D47-8D7A-F7C4CEA83104}"/>
    <dgm:cxn modelId="{74760FBB-B0C9-425F-802F-8CE6BA436D95}" type="presOf" srcId="{9AC426C4-19EE-48AA-A36E-5BE599BD3C02}" destId="{9F8D984D-95BB-4616-9F81-E89790B8B2A9}" srcOrd="0" destOrd="0" presId="urn:microsoft.com/office/officeart/2005/8/layout/radial6"/>
    <dgm:cxn modelId="{AE0CDB46-884D-49FF-B4D1-C4A339BAD865}" srcId="{61B5F883-4E58-406B-BA57-89646039B80C}" destId="{C8A365A1-ACCF-4438-B76D-63CE2F9181E4}" srcOrd="0" destOrd="0" parTransId="{EB6B1399-EA6A-4D42-8E8E-BC978B2FA7F1}" sibTransId="{E407C9B0-15F3-486A-96B5-9C17EF8D2907}"/>
    <dgm:cxn modelId="{7A60D4FE-6946-408C-ADE3-D1277F90D371}" srcId="{61B5F883-4E58-406B-BA57-89646039B80C}" destId="{AF3C658A-58BD-4CFC-8129-17293B91C548}" srcOrd="1" destOrd="0" parTransId="{F5DB401C-F31A-4876-AFBA-D6AAD8FC87E9}" sibTransId="{1CD19886-892D-4053-9A7F-320529E9FF38}"/>
    <dgm:cxn modelId="{D94318C9-6E25-4414-9A09-8B280BD11F41}" srcId="{B664B01B-C999-4F9C-AD74-DD522BD7CBBB}" destId="{61B5F883-4E58-406B-BA57-89646039B80C}" srcOrd="0" destOrd="0" parTransId="{8581B835-9CE4-481D-B284-960D430FD5FD}" sibTransId="{C185ED27-0898-4984-8EDB-7CB9CBA9BAE3}"/>
    <dgm:cxn modelId="{2DB73232-38C4-4995-B8DC-461D750CAF2A}" type="presOf" srcId="{E407C9B0-15F3-486A-96B5-9C17EF8D2907}" destId="{C1AC0664-B993-4901-9DDD-27CEF24029F3}" srcOrd="0" destOrd="0" presId="urn:microsoft.com/office/officeart/2005/8/layout/radial6"/>
    <dgm:cxn modelId="{1DD18A7E-9146-4D0D-871A-726432AC3DA0}" type="presOf" srcId="{1E6DEB64-0E2A-4252-AABE-B1D458628FD5}" destId="{B91FF23A-F1CC-4800-8A7B-191F2C8AB10B}" srcOrd="0" destOrd="0" presId="urn:microsoft.com/office/officeart/2005/8/layout/radial6"/>
    <dgm:cxn modelId="{8D659899-3419-4ABB-913D-A05CCFD2FE27}" type="presOf" srcId="{B664B01B-C999-4F9C-AD74-DD522BD7CBBB}" destId="{5CE14C78-522A-457A-B779-29475C2FF197}" srcOrd="0" destOrd="0" presId="urn:microsoft.com/office/officeart/2005/8/layout/radial6"/>
    <dgm:cxn modelId="{0330F70C-264B-44C3-9EE6-6DBC424DFD0D}" type="presOf" srcId="{61B5F883-4E58-406B-BA57-89646039B80C}" destId="{C9BA0C4A-EBD6-48D8-A7F5-715F2D0FF17E}" srcOrd="0" destOrd="0" presId="urn:microsoft.com/office/officeart/2005/8/layout/radial6"/>
    <dgm:cxn modelId="{F2D0823F-FE82-4AE3-B714-9DD6D0643087}" type="presOf" srcId="{578EF030-E627-4D47-8D7A-F7C4CEA83104}" destId="{C1C28A8D-F893-4C42-B608-3994D6148E0C}" srcOrd="0" destOrd="0" presId="urn:microsoft.com/office/officeart/2005/8/layout/radial6"/>
    <dgm:cxn modelId="{B38A6D63-60F6-4DF4-A974-10486D3C80A8}" srcId="{61B5F883-4E58-406B-BA57-89646039B80C}" destId="{4E27BFF1-BA75-466C-9B9C-7A68CBF9E448}" srcOrd="2" destOrd="0" parTransId="{F15D1258-8AF3-41B2-B38E-AABD2CEFB9FC}" sibTransId="{9AC426C4-19EE-48AA-A36E-5BE599BD3C02}"/>
    <dgm:cxn modelId="{FA94C1ED-996B-49F8-84E0-A6428870FB38}" type="presOf" srcId="{4E27BFF1-BA75-466C-9B9C-7A68CBF9E448}" destId="{741B005D-C54A-43D0-BBF2-7D45E473B1CE}" srcOrd="0" destOrd="0" presId="urn:microsoft.com/office/officeart/2005/8/layout/radial6"/>
    <dgm:cxn modelId="{B1111AE8-D250-4F0B-AA90-A922057EC818}" type="presOf" srcId="{C8A365A1-ACCF-4438-B76D-63CE2F9181E4}" destId="{89D9AC54-8E96-4F74-9C22-119CEA31C72A}" srcOrd="0" destOrd="0" presId="urn:microsoft.com/office/officeart/2005/8/layout/radial6"/>
    <dgm:cxn modelId="{3730E942-C6A1-4176-93F2-EFAB130DC485}" type="presOf" srcId="{1CD19886-892D-4053-9A7F-320529E9FF38}" destId="{BF734B17-7086-415B-B514-C6164800CF8C}" srcOrd="0" destOrd="0" presId="urn:microsoft.com/office/officeart/2005/8/layout/radial6"/>
    <dgm:cxn modelId="{5BE7426B-C2ED-4BC9-993E-D92A27117D0F}" type="presOf" srcId="{AF3C658A-58BD-4CFC-8129-17293B91C548}" destId="{936CDDC6-BF77-4231-95EB-59495124197A}" srcOrd="0" destOrd="0" presId="urn:microsoft.com/office/officeart/2005/8/layout/radial6"/>
    <dgm:cxn modelId="{6351AC01-1B24-495F-AE5D-C21972B8A9D2}" type="presParOf" srcId="{5CE14C78-522A-457A-B779-29475C2FF197}" destId="{C9BA0C4A-EBD6-48D8-A7F5-715F2D0FF17E}" srcOrd="0" destOrd="0" presId="urn:microsoft.com/office/officeart/2005/8/layout/radial6"/>
    <dgm:cxn modelId="{51410EF3-816B-4277-AFAF-9894E22F395B}" type="presParOf" srcId="{5CE14C78-522A-457A-B779-29475C2FF197}" destId="{89D9AC54-8E96-4F74-9C22-119CEA31C72A}" srcOrd="1" destOrd="0" presId="urn:microsoft.com/office/officeart/2005/8/layout/radial6"/>
    <dgm:cxn modelId="{B66967CC-926C-4820-B454-C663EF5AA638}" type="presParOf" srcId="{5CE14C78-522A-457A-B779-29475C2FF197}" destId="{C13BBCF4-A943-400F-9237-BA37D057D5D6}" srcOrd="2" destOrd="0" presId="urn:microsoft.com/office/officeart/2005/8/layout/radial6"/>
    <dgm:cxn modelId="{6AE18244-489D-4FF8-A2EE-C1FC1CC666EF}" type="presParOf" srcId="{5CE14C78-522A-457A-B779-29475C2FF197}" destId="{C1AC0664-B993-4901-9DDD-27CEF24029F3}" srcOrd="3" destOrd="0" presId="urn:microsoft.com/office/officeart/2005/8/layout/radial6"/>
    <dgm:cxn modelId="{A3AD79A4-CBB8-41DD-BE9A-C775AA4B0A99}" type="presParOf" srcId="{5CE14C78-522A-457A-B779-29475C2FF197}" destId="{936CDDC6-BF77-4231-95EB-59495124197A}" srcOrd="4" destOrd="0" presId="urn:microsoft.com/office/officeart/2005/8/layout/radial6"/>
    <dgm:cxn modelId="{D7BBCF25-109E-420F-81F2-2EAB4C04187E}" type="presParOf" srcId="{5CE14C78-522A-457A-B779-29475C2FF197}" destId="{3B7AE8D6-0EEB-4132-93F2-A56DBBE7F85D}" srcOrd="5" destOrd="0" presId="urn:microsoft.com/office/officeart/2005/8/layout/radial6"/>
    <dgm:cxn modelId="{8C0E2530-BB42-4E50-BE00-5823424D2411}" type="presParOf" srcId="{5CE14C78-522A-457A-B779-29475C2FF197}" destId="{BF734B17-7086-415B-B514-C6164800CF8C}" srcOrd="6" destOrd="0" presId="urn:microsoft.com/office/officeart/2005/8/layout/radial6"/>
    <dgm:cxn modelId="{A6D7CECB-9CDC-4A28-AD9C-01FF6C609106}" type="presParOf" srcId="{5CE14C78-522A-457A-B779-29475C2FF197}" destId="{741B005D-C54A-43D0-BBF2-7D45E473B1CE}" srcOrd="7" destOrd="0" presId="urn:microsoft.com/office/officeart/2005/8/layout/radial6"/>
    <dgm:cxn modelId="{081BC1EE-3FAF-4524-A15B-7DA7B4BC22D7}" type="presParOf" srcId="{5CE14C78-522A-457A-B779-29475C2FF197}" destId="{036352DB-6CDE-4BA9-8084-7B859B39A857}" srcOrd="8" destOrd="0" presId="urn:microsoft.com/office/officeart/2005/8/layout/radial6"/>
    <dgm:cxn modelId="{926EDE84-A7A2-46FF-AAFE-989DB02C0DA3}" type="presParOf" srcId="{5CE14C78-522A-457A-B779-29475C2FF197}" destId="{9F8D984D-95BB-4616-9F81-E89790B8B2A9}" srcOrd="9" destOrd="0" presId="urn:microsoft.com/office/officeart/2005/8/layout/radial6"/>
    <dgm:cxn modelId="{5876BB2F-7B82-447A-8DD7-551409D6F415}" type="presParOf" srcId="{5CE14C78-522A-457A-B779-29475C2FF197}" destId="{B91FF23A-F1CC-4800-8A7B-191F2C8AB10B}" srcOrd="10" destOrd="0" presId="urn:microsoft.com/office/officeart/2005/8/layout/radial6"/>
    <dgm:cxn modelId="{AFC77795-0DC5-4156-ABEC-3DC6E6A4DDC5}" type="presParOf" srcId="{5CE14C78-522A-457A-B779-29475C2FF197}" destId="{9A956797-B467-4DB6-AFBC-5FF584C83C9B}" srcOrd="11" destOrd="0" presId="urn:microsoft.com/office/officeart/2005/8/layout/radial6"/>
    <dgm:cxn modelId="{F31C36FA-7098-46E8-A8F7-699655357CE2}" type="presParOf" srcId="{5CE14C78-522A-457A-B779-29475C2FF197}" destId="{C1C28A8D-F893-4C42-B608-3994D6148E0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705B6-6B5C-4022-AB20-06F78D819F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FB81351-5E2B-4A29-AFCA-BDED7639E5FA}">
      <dgm:prSet phldrT="[Text]" custT="1"/>
      <dgm:spPr/>
      <dgm:t>
        <a:bodyPr/>
        <a:lstStyle/>
        <a:p>
          <a:r>
            <a:rPr lang="en-GB" sz="2400" dirty="0" smtClean="0"/>
            <a:t>Phase 1</a:t>
          </a:r>
        </a:p>
        <a:p>
          <a:endParaRPr lang="en-GB" sz="2400" dirty="0" smtClean="0"/>
        </a:p>
        <a:p>
          <a:r>
            <a:rPr lang="en-GB" sz="2400" dirty="0" smtClean="0"/>
            <a:t>What do quality IMHA services look like?</a:t>
          </a:r>
          <a:endParaRPr lang="en-US" sz="2400" dirty="0"/>
        </a:p>
      </dgm:t>
    </dgm:pt>
    <dgm:pt modelId="{25272525-7EFA-48A3-AE9F-AD1B884EE03E}" type="parTrans" cxnId="{818469D6-7A0E-4E79-94D3-19D0F1BA29AB}">
      <dgm:prSet/>
      <dgm:spPr/>
      <dgm:t>
        <a:bodyPr/>
        <a:lstStyle/>
        <a:p>
          <a:endParaRPr lang="en-US"/>
        </a:p>
      </dgm:t>
    </dgm:pt>
    <dgm:pt modelId="{59B06B05-9735-4BD4-B612-F67267656841}" type="sibTrans" cxnId="{818469D6-7A0E-4E79-94D3-19D0F1BA29AB}">
      <dgm:prSet/>
      <dgm:spPr/>
      <dgm:t>
        <a:bodyPr/>
        <a:lstStyle/>
        <a:p>
          <a:endParaRPr lang="en-US"/>
        </a:p>
      </dgm:t>
    </dgm:pt>
    <dgm:pt modelId="{9A5ED544-5AE2-40F7-9B10-165A8250A7E2}">
      <dgm:prSet phldrT="[Text]" custT="1"/>
      <dgm:spPr/>
      <dgm:t>
        <a:bodyPr/>
        <a:lstStyle/>
        <a:p>
          <a:r>
            <a:rPr lang="en-GB" sz="2400" dirty="0" smtClean="0"/>
            <a:t>Focused literature review</a:t>
          </a:r>
          <a:endParaRPr lang="en-US" sz="2400" dirty="0"/>
        </a:p>
      </dgm:t>
    </dgm:pt>
    <dgm:pt modelId="{62B0BAD4-407B-4068-B82F-E3A9D564E944}" type="parTrans" cxnId="{54FDD298-CEB4-41FF-A4EB-CABD629A457C}">
      <dgm:prSet/>
      <dgm:spPr/>
      <dgm:t>
        <a:bodyPr/>
        <a:lstStyle/>
        <a:p>
          <a:endParaRPr lang="en-US"/>
        </a:p>
      </dgm:t>
    </dgm:pt>
    <dgm:pt modelId="{2807614F-E540-4845-9E2F-E7E18D18736F}" type="sibTrans" cxnId="{54FDD298-CEB4-41FF-A4EB-CABD629A457C}">
      <dgm:prSet/>
      <dgm:spPr/>
      <dgm:t>
        <a:bodyPr/>
        <a:lstStyle/>
        <a:p>
          <a:endParaRPr lang="en-US"/>
        </a:p>
      </dgm:t>
    </dgm:pt>
    <dgm:pt modelId="{A3E94B0C-3684-4325-B03F-BBAD3EDCE482}">
      <dgm:prSet phldrT="[Text]" custT="1"/>
      <dgm:spPr/>
      <dgm:t>
        <a:bodyPr/>
        <a:lstStyle/>
        <a:p>
          <a:r>
            <a:rPr lang="en-GB" sz="2400" dirty="0" smtClean="0"/>
            <a:t>11 Focus groups</a:t>
          </a:r>
          <a:endParaRPr lang="en-US" sz="2400" dirty="0"/>
        </a:p>
      </dgm:t>
    </dgm:pt>
    <dgm:pt modelId="{324D1157-14EC-4514-8532-00FA9486D581}" type="parTrans" cxnId="{49D3B184-3FC9-48F5-92CD-7F3EA4078875}">
      <dgm:prSet/>
      <dgm:spPr/>
      <dgm:t>
        <a:bodyPr/>
        <a:lstStyle/>
        <a:p>
          <a:endParaRPr lang="en-US"/>
        </a:p>
      </dgm:t>
    </dgm:pt>
    <dgm:pt modelId="{CF826E9B-6CA8-4D3D-AF24-2BDE95E3B022}" type="sibTrans" cxnId="{49D3B184-3FC9-48F5-92CD-7F3EA4078875}">
      <dgm:prSet/>
      <dgm:spPr/>
      <dgm:t>
        <a:bodyPr/>
        <a:lstStyle/>
        <a:p>
          <a:endParaRPr lang="en-US"/>
        </a:p>
      </dgm:t>
    </dgm:pt>
    <dgm:pt modelId="{E2AB79AE-E756-4E36-B349-F2B60ED5BDF7}">
      <dgm:prSet phldrT="[Text]" custT="1"/>
      <dgm:spPr/>
      <dgm:t>
        <a:bodyPr/>
        <a:lstStyle/>
        <a:p>
          <a:r>
            <a:rPr lang="en-GB" sz="2400" dirty="0" smtClean="0"/>
            <a:t>Expert panel to review and refine quality indicators</a:t>
          </a:r>
          <a:endParaRPr lang="en-US" sz="2400" dirty="0"/>
        </a:p>
      </dgm:t>
    </dgm:pt>
    <dgm:pt modelId="{B2A7A86B-69DE-416C-B86C-5EA46019065B}" type="parTrans" cxnId="{30316465-503A-41E6-93B4-7D27F79A23CA}">
      <dgm:prSet/>
      <dgm:spPr/>
      <dgm:t>
        <a:bodyPr/>
        <a:lstStyle/>
        <a:p>
          <a:endParaRPr lang="en-US"/>
        </a:p>
      </dgm:t>
    </dgm:pt>
    <dgm:pt modelId="{B3626FBA-F529-4E78-8E44-E22BBD6A3260}" type="sibTrans" cxnId="{30316465-503A-41E6-93B4-7D27F79A23CA}">
      <dgm:prSet/>
      <dgm:spPr/>
      <dgm:t>
        <a:bodyPr/>
        <a:lstStyle/>
        <a:p>
          <a:endParaRPr lang="en-US"/>
        </a:p>
      </dgm:t>
    </dgm:pt>
    <dgm:pt modelId="{E2EAB670-CAE2-424F-AF04-B5C5E333EA06}">
      <dgm:prSet phldrT="[Text]" custT="1"/>
      <dgm:spPr/>
      <dgm:t>
        <a:bodyPr/>
        <a:lstStyle/>
        <a:p>
          <a:endParaRPr lang="en-US" sz="2400" dirty="0"/>
        </a:p>
      </dgm:t>
    </dgm:pt>
    <dgm:pt modelId="{D325C4EE-AF81-4CCD-B03E-A44FA5B39C46}" type="parTrans" cxnId="{5EE0C2C2-0A3F-4533-A8F3-A56FA2D5D712}">
      <dgm:prSet/>
      <dgm:spPr/>
      <dgm:t>
        <a:bodyPr/>
        <a:lstStyle/>
        <a:p>
          <a:endParaRPr lang="en-GB"/>
        </a:p>
      </dgm:t>
    </dgm:pt>
    <dgm:pt modelId="{16F27BC4-4100-468B-A449-1F09031707A8}" type="sibTrans" cxnId="{5EE0C2C2-0A3F-4533-A8F3-A56FA2D5D712}">
      <dgm:prSet/>
      <dgm:spPr/>
      <dgm:t>
        <a:bodyPr/>
        <a:lstStyle/>
        <a:p>
          <a:endParaRPr lang="en-GB"/>
        </a:p>
      </dgm:t>
    </dgm:pt>
    <dgm:pt modelId="{90E7C8E8-561D-4F65-849C-73AAB466B0F6}">
      <dgm:prSet phldrT="[Text]" custT="1"/>
      <dgm:spPr/>
      <dgm:t>
        <a:bodyPr/>
        <a:lstStyle/>
        <a:p>
          <a:r>
            <a:rPr lang="en-GB" sz="2400" dirty="0" smtClean="0"/>
            <a:t>4 Shadow visits with IMHAs</a:t>
          </a:r>
          <a:endParaRPr lang="en-US" sz="2400" dirty="0"/>
        </a:p>
      </dgm:t>
    </dgm:pt>
    <dgm:pt modelId="{9D14C382-35CB-45D2-8F14-2399F4E49252}" type="parTrans" cxnId="{E4270133-FC1E-4669-9727-5ED28D0B5B7C}">
      <dgm:prSet/>
      <dgm:spPr/>
    </dgm:pt>
    <dgm:pt modelId="{8B34B01C-C97A-4D99-8FE4-6B04EAAD71C6}" type="sibTrans" cxnId="{E4270133-FC1E-4669-9727-5ED28D0B5B7C}">
      <dgm:prSet/>
      <dgm:spPr/>
    </dgm:pt>
    <dgm:pt modelId="{F5A451F8-F81B-4612-B36D-25CE03265AF3}" type="pres">
      <dgm:prSet presAssocID="{2C2705B6-6B5C-4022-AB20-06F78D819F72}" presName="Name0" presStyleCnt="0">
        <dgm:presLayoutVars>
          <dgm:dir/>
          <dgm:animLvl val="lvl"/>
          <dgm:resizeHandles/>
        </dgm:presLayoutVars>
      </dgm:prSet>
      <dgm:spPr/>
      <dgm:t>
        <a:bodyPr/>
        <a:lstStyle/>
        <a:p>
          <a:endParaRPr lang="en-US"/>
        </a:p>
      </dgm:t>
    </dgm:pt>
    <dgm:pt modelId="{66714F53-95EE-4CA6-B886-ADF13FEC4ED8}" type="pres">
      <dgm:prSet presAssocID="{6FB81351-5E2B-4A29-AFCA-BDED7639E5FA}" presName="linNode" presStyleCnt="0"/>
      <dgm:spPr/>
    </dgm:pt>
    <dgm:pt modelId="{EEDB7EDC-0F35-4080-8574-7BEC441E6F2F}" type="pres">
      <dgm:prSet presAssocID="{6FB81351-5E2B-4A29-AFCA-BDED7639E5FA}" presName="parentShp" presStyleLbl="node1" presStyleIdx="0" presStyleCnt="1" custLinFactNeighborX="-17290" custLinFactNeighborY="3636">
        <dgm:presLayoutVars>
          <dgm:bulletEnabled val="1"/>
        </dgm:presLayoutVars>
      </dgm:prSet>
      <dgm:spPr/>
      <dgm:t>
        <a:bodyPr/>
        <a:lstStyle/>
        <a:p>
          <a:endParaRPr lang="en-US"/>
        </a:p>
      </dgm:t>
    </dgm:pt>
    <dgm:pt modelId="{3892BBE3-C68C-4ED5-A1DA-1C4B36C70357}" type="pres">
      <dgm:prSet presAssocID="{6FB81351-5E2B-4A29-AFCA-BDED7639E5FA}" presName="childShp" presStyleLbl="bgAccFollowNode1" presStyleIdx="0" presStyleCnt="1" custLinFactNeighborX="1626" custLinFactNeighborY="-1333">
        <dgm:presLayoutVars>
          <dgm:bulletEnabled val="1"/>
        </dgm:presLayoutVars>
      </dgm:prSet>
      <dgm:spPr/>
      <dgm:t>
        <a:bodyPr/>
        <a:lstStyle/>
        <a:p>
          <a:endParaRPr lang="en-US"/>
        </a:p>
      </dgm:t>
    </dgm:pt>
  </dgm:ptLst>
  <dgm:cxnLst>
    <dgm:cxn modelId="{818469D6-7A0E-4E79-94D3-19D0F1BA29AB}" srcId="{2C2705B6-6B5C-4022-AB20-06F78D819F72}" destId="{6FB81351-5E2B-4A29-AFCA-BDED7639E5FA}" srcOrd="0" destOrd="0" parTransId="{25272525-7EFA-48A3-AE9F-AD1B884EE03E}" sibTransId="{59B06B05-9735-4BD4-B612-F67267656841}"/>
    <dgm:cxn modelId="{54FDD298-CEB4-41FF-A4EB-CABD629A457C}" srcId="{6FB81351-5E2B-4A29-AFCA-BDED7639E5FA}" destId="{9A5ED544-5AE2-40F7-9B10-165A8250A7E2}" srcOrd="1" destOrd="0" parTransId="{62B0BAD4-407B-4068-B82F-E3A9D564E944}" sibTransId="{2807614F-E540-4845-9E2F-E7E18D18736F}"/>
    <dgm:cxn modelId="{5EE0C2C2-0A3F-4533-A8F3-A56FA2D5D712}" srcId="{6FB81351-5E2B-4A29-AFCA-BDED7639E5FA}" destId="{E2EAB670-CAE2-424F-AF04-B5C5E333EA06}" srcOrd="0" destOrd="0" parTransId="{D325C4EE-AF81-4CCD-B03E-A44FA5B39C46}" sibTransId="{16F27BC4-4100-468B-A449-1F09031707A8}"/>
    <dgm:cxn modelId="{49D3B184-3FC9-48F5-92CD-7F3EA4078875}" srcId="{6FB81351-5E2B-4A29-AFCA-BDED7639E5FA}" destId="{A3E94B0C-3684-4325-B03F-BBAD3EDCE482}" srcOrd="2" destOrd="0" parTransId="{324D1157-14EC-4514-8532-00FA9486D581}" sibTransId="{CF826E9B-6CA8-4D3D-AF24-2BDE95E3B022}"/>
    <dgm:cxn modelId="{78977BF9-6CE4-477C-BDBF-C557619831FA}" type="presOf" srcId="{E2AB79AE-E756-4E36-B349-F2B60ED5BDF7}" destId="{3892BBE3-C68C-4ED5-A1DA-1C4B36C70357}" srcOrd="0" destOrd="4" presId="urn:microsoft.com/office/officeart/2005/8/layout/vList6"/>
    <dgm:cxn modelId="{9000681B-C083-42AA-B162-5C817AABE30E}" type="presOf" srcId="{A3E94B0C-3684-4325-B03F-BBAD3EDCE482}" destId="{3892BBE3-C68C-4ED5-A1DA-1C4B36C70357}" srcOrd="0" destOrd="2" presId="urn:microsoft.com/office/officeart/2005/8/layout/vList6"/>
    <dgm:cxn modelId="{97745414-BE17-4203-9B6E-C2C12EEDBDB7}" type="presOf" srcId="{90E7C8E8-561D-4F65-849C-73AAB466B0F6}" destId="{3892BBE3-C68C-4ED5-A1DA-1C4B36C70357}" srcOrd="0" destOrd="3" presId="urn:microsoft.com/office/officeart/2005/8/layout/vList6"/>
    <dgm:cxn modelId="{E4270133-FC1E-4669-9727-5ED28D0B5B7C}" srcId="{6FB81351-5E2B-4A29-AFCA-BDED7639E5FA}" destId="{90E7C8E8-561D-4F65-849C-73AAB466B0F6}" srcOrd="3" destOrd="0" parTransId="{9D14C382-35CB-45D2-8F14-2399F4E49252}" sibTransId="{8B34B01C-C97A-4D99-8FE4-6B04EAAD71C6}"/>
    <dgm:cxn modelId="{A7552DFF-F755-40C6-9FBF-352BB18A4BD1}" type="presOf" srcId="{9A5ED544-5AE2-40F7-9B10-165A8250A7E2}" destId="{3892BBE3-C68C-4ED5-A1DA-1C4B36C70357}" srcOrd="0" destOrd="1" presId="urn:microsoft.com/office/officeart/2005/8/layout/vList6"/>
    <dgm:cxn modelId="{9B396C3F-4C29-4D2E-820F-0A62DE283842}" type="presOf" srcId="{6FB81351-5E2B-4A29-AFCA-BDED7639E5FA}" destId="{EEDB7EDC-0F35-4080-8574-7BEC441E6F2F}" srcOrd="0" destOrd="0" presId="urn:microsoft.com/office/officeart/2005/8/layout/vList6"/>
    <dgm:cxn modelId="{30316465-503A-41E6-93B4-7D27F79A23CA}" srcId="{6FB81351-5E2B-4A29-AFCA-BDED7639E5FA}" destId="{E2AB79AE-E756-4E36-B349-F2B60ED5BDF7}" srcOrd="4" destOrd="0" parTransId="{B2A7A86B-69DE-416C-B86C-5EA46019065B}" sibTransId="{B3626FBA-F529-4E78-8E44-E22BBD6A3260}"/>
    <dgm:cxn modelId="{7D2D7A33-9022-4CB5-8585-D025FFE37B5F}" type="presOf" srcId="{E2EAB670-CAE2-424F-AF04-B5C5E333EA06}" destId="{3892BBE3-C68C-4ED5-A1DA-1C4B36C70357}" srcOrd="0" destOrd="0" presId="urn:microsoft.com/office/officeart/2005/8/layout/vList6"/>
    <dgm:cxn modelId="{F3C9B164-E5A9-40DC-B054-1FEEB1000C4D}" type="presOf" srcId="{2C2705B6-6B5C-4022-AB20-06F78D819F72}" destId="{F5A451F8-F81B-4612-B36D-25CE03265AF3}" srcOrd="0" destOrd="0" presId="urn:microsoft.com/office/officeart/2005/8/layout/vList6"/>
    <dgm:cxn modelId="{1C949093-E13E-4341-8128-BF2895B11D69}" type="presParOf" srcId="{F5A451F8-F81B-4612-B36D-25CE03265AF3}" destId="{66714F53-95EE-4CA6-B886-ADF13FEC4ED8}" srcOrd="0" destOrd="0" presId="urn:microsoft.com/office/officeart/2005/8/layout/vList6"/>
    <dgm:cxn modelId="{EFDF0CA5-B492-4A77-8284-50CA5209EDEE}" type="presParOf" srcId="{66714F53-95EE-4CA6-B886-ADF13FEC4ED8}" destId="{EEDB7EDC-0F35-4080-8574-7BEC441E6F2F}" srcOrd="0" destOrd="0" presId="urn:microsoft.com/office/officeart/2005/8/layout/vList6"/>
    <dgm:cxn modelId="{06726476-060E-49F5-9981-5CF3D8420E6F}" type="presParOf" srcId="{66714F53-95EE-4CA6-B886-ADF13FEC4ED8}" destId="{3892BBE3-C68C-4ED5-A1DA-1C4B36C7035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2705B6-6B5C-4022-AB20-06F78D819F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7372990-EE2D-48C5-9461-32DFB1F895F7}">
      <dgm:prSet/>
      <dgm:spPr/>
      <dgm:t>
        <a:bodyPr/>
        <a:lstStyle/>
        <a:p>
          <a:r>
            <a:rPr lang="en-GB" b="1" dirty="0" smtClean="0"/>
            <a:t>Phase 2 </a:t>
          </a:r>
        </a:p>
        <a:p>
          <a:r>
            <a:rPr lang="en-GB" b="1" dirty="0" smtClean="0"/>
            <a:t> What is the experience, quality and outcomes of IMHA services?</a:t>
          </a:r>
          <a:endParaRPr lang="en-GB" dirty="0"/>
        </a:p>
      </dgm:t>
    </dgm:pt>
    <dgm:pt modelId="{38827F3B-471A-479B-A91E-937C8C6CD310}" type="parTrans" cxnId="{30CF7B53-10C4-40A3-A90D-3FE63DFB831D}">
      <dgm:prSet/>
      <dgm:spPr/>
      <dgm:t>
        <a:bodyPr/>
        <a:lstStyle/>
        <a:p>
          <a:endParaRPr lang="en-GB"/>
        </a:p>
      </dgm:t>
    </dgm:pt>
    <dgm:pt modelId="{924CFAA9-25EB-40C5-9CCB-0654A2B6F6E9}" type="sibTrans" cxnId="{30CF7B53-10C4-40A3-A90D-3FE63DFB831D}">
      <dgm:prSet/>
      <dgm:spPr/>
      <dgm:t>
        <a:bodyPr/>
        <a:lstStyle/>
        <a:p>
          <a:endParaRPr lang="en-GB"/>
        </a:p>
      </dgm:t>
    </dgm:pt>
    <dgm:pt modelId="{DE14B8A2-54E7-45C5-ACE9-9CEB0AA168A8}">
      <dgm:prSet custT="1"/>
      <dgm:spPr/>
      <dgm:t>
        <a:bodyPr/>
        <a:lstStyle/>
        <a:p>
          <a:r>
            <a:rPr lang="en-GB" sz="2400" b="0" dirty="0" smtClean="0"/>
            <a:t>8 NHS Trust case studies </a:t>
          </a:r>
          <a:endParaRPr lang="en-GB" sz="2400" b="0" dirty="0"/>
        </a:p>
      </dgm:t>
    </dgm:pt>
    <dgm:pt modelId="{E6CB574D-AFE1-4A69-A593-8256E4C61686}" type="parTrans" cxnId="{C054A692-879E-42BA-AB8A-B07549EEA2F9}">
      <dgm:prSet/>
      <dgm:spPr/>
      <dgm:t>
        <a:bodyPr/>
        <a:lstStyle/>
        <a:p>
          <a:endParaRPr lang="en-GB"/>
        </a:p>
      </dgm:t>
    </dgm:pt>
    <dgm:pt modelId="{B4C537DF-72F3-4647-86CF-8F0F2B4C14C9}" type="sibTrans" cxnId="{C054A692-879E-42BA-AB8A-B07549EEA2F9}">
      <dgm:prSet/>
      <dgm:spPr/>
      <dgm:t>
        <a:bodyPr/>
        <a:lstStyle/>
        <a:p>
          <a:endParaRPr lang="en-GB"/>
        </a:p>
      </dgm:t>
    </dgm:pt>
    <dgm:pt modelId="{8496ADB8-B744-462D-BC71-60C858AB420F}">
      <dgm:prSet custT="1"/>
      <dgm:spPr/>
      <dgm:t>
        <a:bodyPr/>
        <a:lstStyle/>
        <a:p>
          <a:r>
            <a:rPr lang="en-GB" sz="2400" b="0" dirty="0" smtClean="0"/>
            <a:t>IMHA services questionnaire</a:t>
          </a:r>
          <a:endParaRPr lang="en-GB" sz="2400" b="0" dirty="0"/>
        </a:p>
      </dgm:t>
    </dgm:pt>
    <dgm:pt modelId="{79AB138F-E4BE-4232-9473-1743FED3E7DF}" type="parTrans" cxnId="{12995717-3F6E-4337-BAC6-03B89F9BE3FF}">
      <dgm:prSet/>
      <dgm:spPr/>
      <dgm:t>
        <a:bodyPr/>
        <a:lstStyle/>
        <a:p>
          <a:endParaRPr lang="en-GB"/>
        </a:p>
      </dgm:t>
    </dgm:pt>
    <dgm:pt modelId="{C4B7541F-BEDD-40E9-A7BE-3BE48FFD1329}" type="sibTrans" cxnId="{12995717-3F6E-4337-BAC6-03B89F9BE3FF}">
      <dgm:prSet/>
      <dgm:spPr/>
      <dgm:t>
        <a:bodyPr/>
        <a:lstStyle/>
        <a:p>
          <a:endParaRPr lang="en-GB"/>
        </a:p>
      </dgm:t>
    </dgm:pt>
    <dgm:pt modelId="{FE54DF9C-5340-4EA0-8F85-2E5914F42680}">
      <dgm:prSet custT="1"/>
      <dgm:spPr/>
      <dgm:t>
        <a:bodyPr/>
        <a:lstStyle/>
        <a:p>
          <a:r>
            <a:rPr lang="en-GB" sz="2400" b="0" dirty="0" smtClean="0"/>
            <a:t>Documentary analysis</a:t>
          </a:r>
          <a:endParaRPr lang="en-GB" sz="2400" b="0" dirty="0"/>
        </a:p>
      </dgm:t>
    </dgm:pt>
    <dgm:pt modelId="{B676CCEC-6695-41AD-9F2F-7535C6D99639}" type="parTrans" cxnId="{AEA97E2E-E115-4D78-A8AD-FEA74406F423}">
      <dgm:prSet/>
      <dgm:spPr/>
      <dgm:t>
        <a:bodyPr/>
        <a:lstStyle/>
        <a:p>
          <a:endParaRPr lang="en-GB"/>
        </a:p>
      </dgm:t>
    </dgm:pt>
    <dgm:pt modelId="{37F2CA01-F1E3-4A19-BA63-968CD847CA5C}" type="sibTrans" cxnId="{AEA97E2E-E115-4D78-A8AD-FEA74406F423}">
      <dgm:prSet/>
      <dgm:spPr/>
      <dgm:t>
        <a:bodyPr/>
        <a:lstStyle/>
        <a:p>
          <a:endParaRPr lang="en-GB"/>
        </a:p>
      </dgm:t>
    </dgm:pt>
    <dgm:pt modelId="{34EC1B51-372E-49DE-8213-3DD247B0C64C}">
      <dgm:prSet custT="1"/>
      <dgm:spPr/>
      <dgm:t>
        <a:bodyPr/>
        <a:lstStyle/>
        <a:p>
          <a:r>
            <a:rPr lang="en-GB" sz="2400" b="0" dirty="0" smtClean="0"/>
            <a:t>Analysis of records </a:t>
          </a:r>
          <a:endParaRPr lang="en-GB" sz="2400" b="0" dirty="0"/>
        </a:p>
      </dgm:t>
    </dgm:pt>
    <dgm:pt modelId="{38C04438-D5AC-488D-B841-99D9F598ED22}" type="parTrans" cxnId="{CF88FBE6-5995-46BE-AEE5-C9C75C97DAD1}">
      <dgm:prSet/>
      <dgm:spPr/>
      <dgm:t>
        <a:bodyPr/>
        <a:lstStyle/>
        <a:p>
          <a:endParaRPr lang="en-GB"/>
        </a:p>
      </dgm:t>
    </dgm:pt>
    <dgm:pt modelId="{9B83632D-14E9-455D-972D-837DB265FEE3}" type="sibTrans" cxnId="{CF88FBE6-5995-46BE-AEE5-C9C75C97DAD1}">
      <dgm:prSet/>
      <dgm:spPr/>
      <dgm:t>
        <a:bodyPr/>
        <a:lstStyle/>
        <a:p>
          <a:endParaRPr lang="en-GB"/>
        </a:p>
      </dgm:t>
    </dgm:pt>
    <dgm:pt modelId="{E62B0FE9-33EE-4DBC-8EBC-6C2E04163372}">
      <dgm:prSet custT="1"/>
      <dgm:spPr/>
      <dgm:t>
        <a:bodyPr/>
        <a:lstStyle/>
        <a:p>
          <a:r>
            <a:rPr lang="en-GB" sz="2400" b="0" dirty="0" smtClean="0"/>
            <a:t>Service users questionnaire   </a:t>
          </a:r>
          <a:endParaRPr lang="en-GB" sz="2400" b="0" dirty="0"/>
        </a:p>
      </dgm:t>
    </dgm:pt>
    <dgm:pt modelId="{61CAAF4D-6D98-4155-A5F9-86311165F690}" type="parTrans" cxnId="{A35A086D-6F72-4044-8CD4-6512E247A057}">
      <dgm:prSet/>
      <dgm:spPr/>
      <dgm:t>
        <a:bodyPr/>
        <a:lstStyle/>
        <a:p>
          <a:endParaRPr lang="en-GB"/>
        </a:p>
      </dgm:t>
    </dgm:pt>
    <dgm:pt modelId="{DB568497-18A6-4E92-ABE6-E95670171A19}" type="sibTrans" cxnId="{A35A086D-6F72-4044-8CD4-6512E247A057}">
      <dgm:prSet/>
      <dgm:spPr/>
      <dgm:t>
        <a:bodyPr/>
        <a:lstStyle/>
        <a:p>
          <a:endParaRPr lang="en-GB"/>
        </a:p>
      </dgm:t>
    </dgm:pt>
    <dgm:pt modelId="{58D38A19-EF0F-4C91-B531-6E33D48D555C}">
      <dgm:prSet custT="1"/>
      <dgm:spPr/>
      <dgm:t>
        <a:bodyPr/>
        <a:lstStyle/>
        <a:p>
          <a:r>
            <a:rPr lang="en-GB" sz="2400" b="0" dirty="0" smtClean="0"/>
            <a:t>Survey of independent providers </a:t>
          </a:r>
          <a:endParaRPr lang="en-GB" sz="2400" b="0" dirty="0"/>
        </a:p>
      </dgm:t>
    </dgm:pt>
    <dgm:pt modelId="{4377FD37-2EDB-4DB3-ACCF-6C57CD9263C4}" type="parTrans" cxnId="{42017C7F-041A-4A48-AAB9-94A649CEA684}">
      <dgm:prSet/>
      <dgm:spPr/>
      <dgm:t>
        <a:bodyPr/>
        <a:lstStyle/>
        <a:p>
          <a:endParaRPr lang="en-GB"/>
        </a:p>
      </dgm:t>
    </dgm:pt>
    <dgm:pt modelId="{55839E38-A13E-469B-B457-D0592EE4A09E}" type="sibTrans" cxnId="{42017C7F-041A-4A48-AAB9-94A649CEA684}">
      <dgm:prSet/>
      <dgm:spPr/>
      <dgm:t>
        <a:bodyPr/>
        <a:lstStyle/>
        <a:p>
          <a:endParaRPr lang="en-GB"/>
        </a:p>
      </dgm:t>
    </dgm:pt>
    <dgm:pt modelId="{22092DE5-1661-4937-9689-43780DB96672}">
      <dgm:prSet custT="1"/>
      <dgm:spPr/>
      <dgm:t>
        <a:bodyPr/>
        <a:lstStyle/>
        <a:p>
          <a:r>
            <a:rPr lang="en-GB" sz="2400" b="0" dirty="0" smtClean="0"/>
            <a:t>Interviews with 214 stakeholders including 90 qualifying patients</a:t>
          </a:r>
          <a:endParaRPr lang="en-GB" sz="2400" b="0" dirty="0"/>
        </a:p>
      </dgm:t>
    </dgm:pt>
    <dgm:pt modelId="{99BC74C8-66CF-4F54-9C28-54CC42C07787}" type="parTrans" cxnId="{11F1B483-061E-4E69-8F1B-D71B2D1DB267}">
      <dgm:prSet/>
      <dgm:spPr/>
      <dgm:t>
        <a:bodyPr/>
        <a:lstStyle/>
        <a:p>
          <a:endParaRPr lang="en-GB"/>
        </a:p>
      </dgm:t>
    </dgm:pt>
    <dgm:pt modelId="{EACCC2B1-23C8-46CE-A716-7B1A88B88D4F}" type="sibTrans" cxnId="{11F1B483-061E-4E69-8F1B-D71B2D1DB267}">
      <dgm:prSet/>
      <dgm:spPr/>
      <dgm:t>
        <a:bodyPr/>
        <a:lstStyle/>
        <a:p>
          <a:endParaRPr lang="en-GB"/>
        </a:p>
      </dgm:t>
    </dgm:pt>
    <dgm:pt modelId="{F5A451F8-F81B-4612-B36D-25CE03265AF3}" type="pres">
      <dgm:prSet presAssocID="{2C2705B6-6B5C-4022-AB20-06F78D819F72}" presName="Name0" presStyleCnt="0">
        <dgm:presLayoutVars>
          <dgm:dir/>
          <dgm:animLvl val="lvl"/>
          <dgm:resizeHandles/>
        </dgm:presLayoutVars>
      </dgm:prSet>
      <dgm:spPr/>
      <dgm:t>
        <a:bodyPr/>
        <a:lstStyle/>
        <a:p>
          <a:endParaRPr lang="en-US"/>
        </a:p>
      </dgm:t>
    </dgm:pt>
    <dgm:pt modelId="{40985471-98BB-4FB2-95E2-63D9371E24F9}" type="pres">
      <dgm:prSet presAssocID="{97372990-EE2D-48C5-9461-32DFB1F895F7}" presName="linNode" presStyleCnt="0"/>
      <dgm:spPr/>
    </dgm:pt>
    <dgm:pt modelId="{CC7E2376-BC53-4C31-BA54-4545E351A4C6}" type="pres">
      <dgm:prSet presAssocID="{97372990-EE2D-48C5-9461-32DFB1F895F7}" presName="parentShp" presStyleLbl="node1" presStyleIdx="0" presStyleCnt="1" custScaleX="74672" custLinFactNeighborX="-1419" custLinFactNeighborY="98">
        <dgm:presLayoutVars>
          <dgm:bulletEnabled val="1"/>
        </dgm:presLayoutVars>
      </dgm:prSet>
      <dgm:spPr/>
      <dgm:t>
        <a:bodyPr/>
        <a:lstStyle/>
        <a:p>
          <a:endParaRPr lang="en-GB"/>
        </a:p>
      </dgm:t>
    </dgm:pt>
    <dgm:pt modelId="{74295200-2DD2-42B2-9091-DE03BCFDD04E}" type="pres">
      <dgm:prSet presAssocID="{97372990-EE2D-48C5-9461-32DFB1F895F7}" presName="childShp" presStyleLbl="bgAccFollowNode1" presStyleIdx="0" presStyleCnt="1" custScaleX="116579" custScaleY="100098">
        <dgm:presLayoutVars>
          <dgm:bulletEnabled val="1"/>
        </dgm:presLayoutVars>
      </dgm:prSet>
      <dgm:spPr/>
      <dgm:t>
        <a:bodyPr/>
        <a:lstStyle/>
        <a:p>
          <a:endParaRPr lang="en-GB"/>
        </a:p>
      </dgm:t>
    </dgm:pt>
  </dgm:ptLst>
  <dgm:cxnLst>
    <dgm:cxn modelId="{12995717-3F6E-4337-BAC6-03B89F9BE3FF}" srcId="{97372990-EE2D-48C5-9461-32DFB1F895F7}" destId="{8496ADB8-B744-462D-BC71-60C858AB420F}" srcOrd="1" destOrd="0" parTransId="{79AB138F-E4BE-4232-9473-1743FED3E7DF}" sibTransId="{C4B7541F-BEDD-40E9-A7BE-3BE48FFD1329}"/>
    <dgm:cxn modelId="{4C9377D9-7E9E-4B4B-9BF1-DE268CA8030F}" type="presOf" srcId="{E62B0FE9-33EE-4DBC-8EBC-6C2E04163372}" destId="{74295200-2DD2-42B2-9091-DE03BCFDD04E}" srcOrd="0" destOrd="5" presId="urn:microsoft.com/office/officeart/2005/8/layout/vList6"/>
    <dgm:cxn modelId="{916022F0-A5B2-4712-B607-9B9FD52A2571}" type="presOf" srcId="{97372990-EE2D-48C5-9461-32DFB1F895F7}" destId="{CC7E2376-BC53-4C31-BA54-4545E351A4C6}" srcOrd="0" destOrd="0" presId="urn:microsoft.com/office/officeart/2005/8/layout/vList6"/>
    <dgm:cxn modelId="{30CF7B53-10C4-40A3-A90D-3FE63DFB831D}" srcId="{2C2705B6-6B5C-4022-AB20-06F78D819F72}" destId="{97372990-EE2D-48C5-9461-32DFB1F895F7}" srcOrd="0" destOrd="0" parTransId="{38827F3B-471A-479B-A91E-937C8C6CD310}" sibTransId="{924CFAA9-25EB-40C5-9CCB-0654A2B6F6E9}"/>
    <dgm:cxn modelId="{696E0B36-A2CC-4386-9DB8-BFC19484CE38}" type="presOf" srcId="{58D38A19-EF0F-4C91-B531-6E33D48D555C}" destId="{74295200-2DD2-42B2-9091-DE03BCFDD04E}" srcOrd="0" destOrd="6" presId="urn:microsoft.com/office/officeart/2005/8/layout/vList6"/>
    <dgm:cxn modelId="{C054A692-879E-42BA-AB8A-B07549EEA2F9}" srcId="{97372990-EE2D-48C5-9461-32DFB1F895F7}" destId="{DE14B8A2-54E7-45C5-ACE9-9CEB0AA168A8}" srcOrd="0" destOrd="0" parTransId="{E6CB574D-AFE1-4A69-A593-8256E4C61686}" sibTransId="{B4C537DF-72F3-4647-86CF-8F0F2B4C14C9}"/>
    <dgm:cxn modelId="{14F1D320-2E96-47EF-896B-AAE4B0785906}" type="presOf" srcId="{34EC1B51-372E-49DE-8213-3DD247B0C64C}" destId="{74295200-2DD2-42B2-9091-DE03BCFDD04E}" srcOrd="0" destOrd="4" presId="urn:microsoft.com/office/officeart/2005/8/layout/vList6"/>
    <dgm:cxn modelId="{A35A086D-6F72-4044-8CD4-6512E247A057}" srcId="{97372990-EE2D-48C5-9461-32DFB1F895F7}" destId="{E62B0FE9-33EE-4DBC-8EBC-6C2E04163372}" srcOrd="5" destOrd="0" parTransId="{61CAAF4D-6D98-4155-A5F9-86311165F690}" sibTransId="{DB568497-18A6-4E92-ABE6-E95670171A19}"/>
    <dgm:cxn modelId="{42017C7F-041A-4A48-AAB9-94A649CEA684}" srcId="{97372990-EE2D-48C5-9461-32DFB1F895F7}" destId="{58D38A19-EF0F-4C91-B531-6E33D48D555C}" srcOrd="6" destOrd="0" parTransId="{4377FD37-2EDB-4DB3-ACCF-6C57CD9263C4}" sibTransId="{55839E38-A13E-469B-B457-D0592EE4A09E}"/>
    <dgm:cxn modelId="{3CFA4FD1-C5EF-4C43-9ED5-09174A2A7F08}" type="presOf" srcId="{22092DE5-1661-4937-9689-43780DB96672}" destId="{74295200-2DD2-42B2-9091-DE03BCFDD04E}" srcOrd="0" destOrd="2" presId="urn:microsoft.com/office/officeart/2005/8/layout/vList6"/>
    <dgm:cxn modelId="{AEA97E2E-E115-4D78-A8AD-FEA74406F423}" srcId="{97372990-EE2D-48C5-9461-32DFB1F895F7}" destId="{FE54DF9C-5340-4EA0-8F85-2E5914F42680}" srcOrd="3" destOrd="0" parTransId="{B676CCEC-6695-41AD-9F2F-7535C6D99639}" sibTransId="{37F2CA01-F1E3-4A19-BA63-968CD847CA5C}"/>
    <dgm:cxn modelId="{14787D8F-3985-4DE2-B276-8050548CD71F}" type="presOf" srcId="{FE54DF9C-5340-4EA0-8F85-2E5914F42680}" destId="{74295200-2DD2-42B2-9091-DE03BCFDD04E}" srcOrd="0" destOrd="3" presId="urn:microsoft.com/office/officeart/2005/8/layout/vList6"/>
    <dgm:cxn modelId="{CF88FBE6-5995-46BE-AEE5-C9C75C97DAD1}" srcId="{97372990-EE2D-48C5-9461-32DFB1F895F7}" destId="{34EC1B51-372E-49DE-8213-3DD247B0C64C}" srcOrd="4" destOrd="0" parTransId="{38C04438-D5AC-488D-B841-99D9F598ED22}" sibTransId="{9B83632D-14E9-455D-972D-837DB265FEE3}"/>
    <dgm:cxn modelId="{00074D8E-60D1-4E05-89A9-C085AB864E3D}" type="presOf" srcId="{8496ADB8-B744-462D-BC71-60C858AB420F}" destId="{74295200-2DD2-42B2-9091-DE03BCFDD04E}" srcOrd="0" destOrd="1" presId="urn:microsoft.com/office/officeart/2005/8/layout/vList6"/>
    <dgm:cxn modelId="{E30DFCF5-5F19-4E42-A443-222BAE4E7E21}" type="presOf" srcId="{2C2705B6-6B5C-4022-AB20-06F78D819F72}" destId="{F5A451F8-F81B-4612-B36D-25CE03265AF3}" srcOrd="0" destOrd="0" presId="urn:microsoft.com/office/officeart/2005/8/layout/vList6"/>
    <dgm:cxn modelId="{A6884EDB-43E6-4D8F-97CF-3B1863BC2ABA}" type="presOf" srcId="{DE14B8A2-54E7-45C5-ACE9-9CEB0AA168A8}" destId="{74295200-2DD2-42B2-9091-DE03BCFDD04E}" srcOrd="0" destOrd="0" presId="urn:microsoft.com/office/officeart/2005/8/layout/vList6"/>
    <dgm:cxn modelId="{11F1B483-061E-4E69-8F1B-D71B2D1DB267}" srcId="{97372990-EE2D-48C5-9461-32DFB1F895F7}" destId="{22092DE5-1661-4937-9689-43780DB96672}" srcOrd="2" destOrd="0" parTransId="{99BC74C8-66CF-4F54-9C28-54CC42C07787}" sibTransId="{EACCC2B1-23C8-46CE-A716-7B1A88B88D4F}"/>
    <dgm:cxn modelId="{527E78F1-A60D-4EEC-A3F5-2242D661C75F}" type="presParOf" srcId="{F5A451F8-F81B-4612-B36D-25CE03265AF3}" destId="{40985471-98BB-4FB2-95E2-63D9371E24F9}" srcOrd="0" destOrd="0" presId="urn:microsoft.com/office/officeart/2005/8/layout/vList6"/>
    <dgm:cxn modelId="{D19DD55D-661C-4099-A8D6-DC3986F5404C}" type="presParOf" srcId="{40985471-98BB-4FB2-95E2-63D9371E24F9}" destId="{CC7E2376-BC53-4C31-BA54-4545E351A4C6}" srcOrd="0" destOrd="0" presId="urn:microsoft.com/office/officeart/2005/8/layout/vList6"/>
    <dgm:cxn modelId="{D5E5F440-400E-4F1A-B6B4-320702A79AB5}" type="presParOf" srcId="{40985471-98BB-4FB2-95E2-63D9371E24F9}" destId="{74295200-2DD2-42B2-9091-DE03BCFDD04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8A8D-F893-4C42-B608-3994D6148E0C}">
      <dsp:nvSpPr>
        <dsp:cNvPr id="0" name=""/>
        <dsp:cNvSpPr/>
      </dsp:nvSpPr>
      <dsp:spPr>
        <a:xfrm>
          <a:off x="1931169" y="755820"/>
          <a:ext cx="5067348" cy="5067348"/>
        </a:xfrm>
        <a:prstGeom prst="blockArc">
          <a:avLst>
            <a:gd name="adj1" fmla="val 10798066"/>
            <a:gd name="adj2" fmla="val 16263785"/>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D984D-95BB-4616-9F81-E89790B8B2A9}">
      <dsp:nvSpPr>
        <dsp:cNvPr id="0" name=""/>
        <dsp:cNvSpPr/>
      </dsp:nvSpPr>
      <dsp:spPr>
        <a:xfrm>
          <a:off x="1931169" y="757213"/>
          <a:ext cx="5067348" cy="5067348"/>
        </a:xfrm>
        <a:prstGeom prst="blockArc">
          <a:avLst>
            <a:gd name="adj1" fmla="val 5400000"/>
            <a:gd name="adj2" fmla="val 1080000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34B17-7086-415B-B514-C6164800CF8C}">
      <dsp:nvSpPr>
        <dsp:cNvPr id="0" name=""/>
        <dsp:cNvSpPr/>
      </dsp:nvSpPr>
      <dsp:spPr>
        <a:xfrm>
          <a:off x="1931169" y="757213"/>
          <a:ext cx="5067348" cy="5067348"/>
        </a:xfrm>
        <a:prstGeom prst="blockArc">
          <a:avLst>
            <a:gd name="adj1" fmla="val 0"/>
            <a:gd name="adj2" fmla="val 540000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AC0664-B993-4901-9DDD-27CEF24029F3}">
      <dsp:nvSpPr>
        <dsp:cNvPr id="0" name=""/>
        <dsp:cNvSpPr/>
      </dsp:nvSpPr>
      <dsp:spPr>
        <a:xfrm>
          <a:off x="1931169" y="755820"/>
          <a:ext cx="5067348" cy="5067348"/>
        </a:xfrm>
        <a:prstGeom prst="blockArc">
          <a:avLst>
            <a:gd name="adj1" fmla="val 16263784"/>
            <a:gd name="adj2" fmla="val 1934"/>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BA0C4A-EBD6-48D8-A7F5-715F2D0FF17E}">
      <dsp:nvSpPr>
        <dsp:cNvPr id="0" name=""/>
        <dsp:cNvSpPr/>
      </dsp:nvSpPr>
      <dsp:spPr>
        <a:xfrm>
          <a:off x="3300670" y="2126714"/>
          <a:ext cx="2328346" cy="232834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Service User Involvement</a:t>
          </a:r>
          <a:endParaRPr lang="en-GB" sz="2400" kern="1200" dirty="0"/>
        </a:p>
      </dsp:txBody>
      <dsp:txXfrm>
        <a:off x="3641648" y="2467692"/>
        <a:ext cx="1646390" cy="1646390"/>
      </dsp:txXfrm>
    </dsp:sp>
    <dsp:sp modelId="{89D9AC54-8E96-4F74-9C22-119CEA31C72A}">
      <dsp:nvSpPr>
        <dsp:cNvPr id="0" name=""/>
        <dsp:cNvSpPr/>
      </dsp:nvSpPr>
      <dsp:spPr>
        <a:xfrm>
          <a:off x="3695841" y="0"/>
          <a:ext cx="1629842" cy="1629842"/>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Research Team</a:t>
          </a:r>
          <a:endParaRPr lang="en-GB" sz="1800" kern="1200" dirty="0"/>
        </a:p>
      </dsp:txBody>
      <dsp:txXfrm>
        <a:off x="3934526" y="238685"/>
        <a:ext cx="1152472" cy="1152472"/>
      </dsp:txXfrm>
    </dsp:sp>
    <dsp:sp modelId="{936CDDC6-BF77-4231-95EB-59495124197A}">
      <dsp:nvSpPr>
        <dsp:cNvPr id="0" name=""/>
        <dsp:cNvSpPr/>
      </dsp:nvSpPr>
      <dsp:spPr>
        <a:xfrm>
          <a:off x="6124922" y="2475966"/>
          <a:ext cx="1629842" cy="1629842"/>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Reference Group</a:t>
          </a:r>
          <a:endParaRPr lang="en-GB" sz="1800" kern="1200" dirty="0"/>
        </a:p>
      </dsp:txBody>
      <dsp:txXfrm>
        <a:off x="6363607" y="2714651"/>
        <a:ext cx="1152472" cy="1152472"/>
      </dsp:txXfrm>
    </dsp:sp>
    <dsp:sp modelId="{741B005D-C54A-43D0-BBF2-7D45E473B1CE}">
      <dsp:nvSpPr>
        <dsp:cNvPr id="0" name=""/>
        <dsp:cNvSpPr/>
      </dsp:nvSpPr>
      <dsp:spPr>
        <a:xfrm>
          <a:off x="3649922" y="4950966"/>
          <a:ext cx="1629842" cy="162984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Project Advisory Group</a:t>
          </a:r>
          <a:endParaRPr lang="en-GB" sz="1800" kern="1200" dirty="0"/>
        </a:p>
      </dsp:txBody>
      <dsp:txXfrm>
        <a:off x="3888607" y="5189651"/>
        <a:ext cx="1152472" cy="1152472"/>
      </dsp:txXfrm>
    </dsp:sp>
    <dsp:sp modelId="{B91FF23A-F1CC-4800-8A7B-191F2C8AB10B}">
      <dsp:nvSpPr>
        <dsp:cNvPr id="0" name=""/>
        <dsp:cNvSpPr/>
      </dsp:nvSpPr>
      <dsp:spPr>
        <a:xfrm>
          <a:off x="1174922" y="2475966"/>
          <a:ext cx="1629842" cy="1629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Partnership Orgs</a:t>
          </a:r>
          <a:endParaRPr lang="en-GB" sz="1800" kern="1200" dirty="0"/>
        </a:p>
      </dsp:txBody>
      <dsp:txXfrm>
        <a:off x="1413607" y="2714651"/>
        <a:ext cx="1152472" cy="1152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2BBE3-C68C-4ED5-A1DA-1C4B36C70357}">
      <dsp:nvSpPr>
        <dsp:cNvPr id="0" name=""/>
        <dsp:cNvSpPr/>
      </dsp:nvSpPr>
      <dsp:spPr>
        <a:xfrm>
          <a:off x="3542793" y="0"/>
          <a:ext cx="5314190" cy="54006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GB" sz="2400" kern="1200" dirty="0" smtClean="0"/>
            <a:t>Focused literature review</a:t>
          </a:r>
          <a:endParaRPr lang="en-US" sz="2400" kern="1200" dirty="0"/>
        </a:p>
        <a:p>
          <a:pPr marL="228600" lvl="1" indent="-228600" algn="l" defTabSz="1066800">
            <a:lnSpc>
              <a:spcPct val="90000"/>
            </a:lnSpc>
            <a:spcBef>
              <a:spcPct val="0"/>
            </a:spcBef>
            <a:spcAft>
              <a:spcPct val="15000"/>
            </a:spcAft>
            <a:buChar char="••"/>
          </a:pPr>
          <a:r>
            <a:rPr lang="en-GB" sz="2400" kern="1200" dirty="0" smtClean="0"/>
            <a:t>11 Focus groups</a:t>
          </a:r>
          <a:endParaRPr lang="en-US" sz="2400" kern="1200" dirty="0"/>
        </a:p>
        <a:p>
          <a:pPr marL="228600" lvl="1" indent="-228600" algn="l" defTabSz="1066800">
            <a:lnSpc>
              <a:spcPct val="90000"/>
            </a:lnSpc>
            <a:spcBef>
              <a:spcPct val="0"/>
            </a:spcBef>
            <a:spcAft>
              <a:spcPct val="15000"/>
            </a:spcAft>
            <a:buChar char="••"/>
          </a:pPr>
          <a:r>
            <a:rPr lang="en-GB" sz="2400" kern="1200" dirty="0" smtClean="0"/>
            <a:t>4 Shadow visits with IMHAs</a:t>
          </a:r>
          <a:endParaRPr lang="en-US" sz="2400" kern="1200" dirty="0"/>
        </a:p>
        <a:p>
          <a:pPr marL="228600" lvl="1" indent="-228600" algn="l" defTabSz="1066800">
            <a:lnSpc>
              <a:spcPct val="90000"/>
            </a:lnSpc>
            <a:spcBef>
              <a:spcPct val="0"/>
            </a:spcBef>
            <a:spcAft>
              <a:spcPct val="15000"/>
            </a:spcAft>
            <a:buChar char="••"/>
          </a:pPr>
          <a:r>
            <a:rPr lang="en-GB" sz="2400" kern="1200" dirty="0" smtClean="0"/>
            <a:t>Expert panel to review and refine quality indicators</a:t>
          </a:r>
          <a:endParaRPr lang="en-US" sz="2400" kern="1200" dirty="0"/>
        </a:p>
      </dsp:txBody>
      <dsp:txXfrm>
        <a:off x="3542793" y="675075"/>
        <a:ext cx="3321369" cy="4050450"/>
      </dsp:txXfrm>
    </dsp:sp>
    <dsp:sp modelId="{EEDB7EDC-0F35-4080-8574-7BEC441E6F2F}">
      <dsp:nvSpPr>
        <dsp:cNvPr id="0" name=""/>
        <dsp:cNvSpPr/>
      </dsp:nvSpPr>
      <dsp:spPr>
        <a:xfrm>
          <a:off x="0" y="0"/>
          <a:ext cx="3542793" cy="5400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t>Phase 1</a:t>
          </a:r>
        </a:p>
        <a:p>
          <a:pPr lvl="0" algn="ctr" defTabSz="1066800">
            <a:lnSpc>
              <a:spcPct val="90000"/>
            </a:lnSpc>
            <a:spcBef>
              <a:spcPct val="0"/>
            </a:spcBef>
            <a:spcAft>
              <a:spcPct val="35000"/>
            </a:spcAft>
          </a:pPr>
          <a:endParaRPr lang="en-GB" sz="2400" kern="1200" dirty="0" smtClean="0"/>
        </a:p>
        <a:p>
          <a:pPr lvl="0" algn="ctr" defTabSz="1066800">
            <a:lnSpc>
              <a:spcPct val="90000"/>
            </a:lnSpc>
            <a:spcBef>
              <a:spcPct val="0"/>
            </a:spcBef>
            <a:spcAft>
              <a:spcPct val="35000"/>
            </a:spcAft>
          </a:pPr>
          <a:r>
            <a:rPr lang="en-GB" sz="2400" kern="1200" dirty="0" smtClean="0"/>
            <a:t>What do quality IMHA services look like?</a:t>
          </a:r>
          <a:endParaRPr lang="en-US" sz="2400" kern="1200" dirty="0"/>
        </a:p>
      </dsp:txBody>
      <dsp:txXfrm>
        <a:off x="172945" y="172945"/>
        <a:ext cx="3196903" cy="5054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95200-2DD2-42B2-9091-DE03BCFDD04E}">
      <dsp:nvSpPr>
        <dsp:cNvPr id="0" name=""/>
        <dsp:cNvSpPr/>
      </dsp:nvSpPr>
      <dsp:spPr>
        <a:xfrm>
          <a:off x="2687577" y="2759"/>
          <a:ext cx="6264302" cy="565572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b="0" kern="1200" dirty="0" smtClean="0"/>
            <a:t>8 NHS Trust case studies </a:t>
          </a:r>
          <a:endParaRPr lang="en-GB" sz="2400" b="0" kern="1200" dirty="0"/>
        </a:p>
        <a:p>
          <a:pPr marL="228600" lvl="1" indent="-228600" algn="l" defTabSz="1066800">
            <a:lnSpc>
              <a:spcPct val="90000"/>
            </a:lnSpc>
            <a:spcBef>
              <a:spcPct val="0"/>
            </a:spcBef>
            <a:spcAft>
              <a:spcPct val="15000"/>
            </a:spcAft>
            <a:buChar char="••"/>
          </a:pPr>
          <a:r>
            <a:rPr lang="en-GB" sz="2400" b="0" kern="1200" dirty="0" smtClean="0"/>
            <a:t>IMHA services questionnaire</a:t>
          </a:r>
          <a:endParaRPr lang="en-GB" sz="2400" b="0" kern="1200" dirty="0"/>
        </a:p>
        <a:p>
          <a:pPr marL="228600" lvl="1" indent="-228600" algn="l" defTabSz="1066800">
            <a:lnSpc>
              <a:spcPct val="90000"/>
            </a:lnSpc>
            <a:spcBef>
              <a:spcPct val="0"/>
            </a:spcBef>
            <a:spcAft>
              <a:spcPct val="15000"/>
            </a:spcAft>
            <a:buChar char="••"/>
          </a:pPr>
          <a:r>
            <a:rPr lang="en-GB" sz="2400" b="0" kern="1200" dirty="0" smtClean="0"/>
            <a:t>Interviews with 214 stakeholders including 90 qualifying patients</a:t>
          </a:r>
          <a:endParaRPr lang="en-GB" sz="2400" b="0" kern="1200" dirty="0"/>
        </a:p>
        <a:p>
          <a:pPr marL="228600" lvl="1" indent="-228600" algn="l" defTabSz="1066800">
            <a:lnSpc>
              <a:spcPct val="90000"/>
            </a:lnSpc>
            <a:spcBef>
              <a:spcPct val="0"/>
            </a:spcBef>
            <a:spcAft>
              <a:spcPct val="15000"/>
            </a:spcAft>
            <a:buChar char="••"/>
          </a:pPr>
          <a:r>
            <a:rPr lang="en-GB" sz="2400" b="0" kern="1200" dirty="0" smtClean="0"/>
            <a:t>Documentary analysis</a:t>
          </a:r>
          <a:endParaRPr lang="en-GB" sz="2400" b="0" kern="1200" dirty="0"/>
        </a:p>
        <a:p>
          <a:pPr marL="228600" lvl="1" indent="-228600" algn="l" defTabSz="1066800">
            <a:lnSpc>
              <a:spcPct val="90000"/>
            </a:lnSpc>
            <a:spcBef>
              <a:spcPct val="0"/>
            </a:spcBef>
            <a:spcAft>
              <a:spcPct val="15000"/>
            </a:spcAft>
            <a:buChar char="••"/>
          </a:pPr>
          <a:r>
            <a:rPr lang="en-GB" sz="2400" b="0" kern="1200" dirty="0" smtClean="0"/>
            <a:t>Analysis of records </a:t>
          </a:r>
          <a:endParaRPr lang="en-GB" sz="2400" b="0" kern="1200" dirty="0"/>
        </a:p>
        <a:p>
          <a:pPr marL="228600" lvl="1" indent="-228600" algn="l" defTabSz="1066800">
            <a:lnSpc>
              <a:spcPct val="90000"/>
            </a:lnSpc>
            <a:spcBef>
              <a:spcPct val="0"/>
            </a:spcBef>
            <a:spcAft>
              <a:spcPct val="15000"/>
            </a:spcAft>
            <a:buChar char="••"/>
          </a:pPr>
          <a:r>
            <a:rPr lang="en-GB" sz="2400" b="0" kern="1200" dirty="0" smtClean="0"/>
            <a:t>Service users questionnaire   </a:t>
          </a:r>
          <a:endParaRPr lang="en-GB" sz="2400" b="0" kern="1200" dirty="0"/>
        </a:p>
        <a:p>
          <a:pPr marL="228600" lvl="1" indent="-228600" algn="l" defTabSz="1066800">
            <a:lnSpc>
              <a:spcPct val="90000"/>
            </a:lnSpc>
            <a:spcBef>
              <a:spcPct val="0"/>
            </a:spcBef>
            <a:spcAft>
              <a:spcPct val="15000"/>
            </a:spcAft>
            <a:buChar char="••"/>
          </a:pPr>
          <a:r>
            <a:rPr lang="en-GB" sz="2400" b="0" kern="1200" dirty="0" smtClean="0"/>
            <a:t>Survey of independent providers </a:t>
          </a:r>
          <a:endParaRPr lang="en-GB" sz="2400" b="0" kern="1200" dirty="0"/>
        </a:p>
      </dsp:txBody>
      <dsp:txXfrm>
        <a:off x="2687577" y="709725"/>
        <a:ext cx="4143404" cy="4241796"/>
      </dsp:txXfrm>
    </dsp:sp>
    <dsp:sp modelId="{CC7E2376-BC53-4C31-BA54-4545E351A4C6}">
      <dsp:nvSpPr>
        <dsp:cNvPr id="0" name=""/>
        <dsp:cNvSpPr/>
      </dsp:nvSpPr>
      <dsp:spPr>
        <a:xfrm>
          <a:off x="0" y="11057"/>
          <a:ext cx="2674970" cy="56501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b="1" kern="1200" dirty="0" smtClean="0"/>
            <a:t>Phase 2 </a:t>
          </a:r>
        </a:p>
        <a:p>
          <a:pPr lvl="0" algn="ctr" defTabSz="1555750">
            <a:lnSpc>
              <a:spcPct val="90000"/>
            </a:lnSpc>
            <a:spcBef>
              <a:spcPct val="0"/>
            </a:spcBef>
            <a:spcAft>
              <a:spcPct val="35000"/>
            </a:spcAft>
          </a:pPr>
          <a:r>
            <a:rPr lang="en-GB" sz="3500" b="1" kern="1200" dirty="0" smtClean="0"/>
            <a:t> What is the experience, quality and outcomes of IMHA services?</a:t>
          </a:r>
          <a:endParaRPr lang="en-GB" sz="3500" kern="1200" dirty="0"/>
        </a:p>
      </dsp:txBody>
      <dsp:txXfrm>
        <a:off x="130581" y="141638"/>
        <a:ext cx="2413808" cy="53890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7126"/>
          </a:xfrm>
          <a:prstGeom prst="rect">
            <a:avLst/>
          </a:prstGeom>
        </p:spPr>
        <p:txBody>
          <a:bodyPr vert="horz" lIns="91435" tIns="45717" rIns="91435" bIns="45717" rtlCol="0"/>
          <a:lstStyle>
            <a:lvl1pPr algn="l" eaLnBrk="0" hangingPunct="0">
              <a:defRPr sz="1200"/>
            </a:lvl1pPr>
          </a:lstStyle>
          <a:p>
            <a:pPr>
              <a:defRPr/>
            </a:pPr>
            <a:endParaRPr lang="en-GB"/>
          </a:p>
        </p:txBody>
      </p:sp>
      <p:sp>
        <p:nvSpPr>
          <p:cNvPr id="3" name="Date Placeholder 2"/>
          <p:cNvSpPr>
            <a:spLocks noGrp="1"/>
          </p:cNvSpPr>
          <p:nvPr>
            <p:ph type="dt" sz="quarter" idx="1"/>
          </p:nvPr>
        </p:nvSpPr>
        <p:spPr>
          <a:xfrm>
            <a:off x="3849300" y="0"/>
            <a:ext cx="2943582" cy="497126"/>
          </a:xfrm>
          <a:prstGeom prst="rect">
            <a:avLst/>
          </a:prstGeom>
        </p:spPr>
        <p:txBody>
          <a:bodyPr vert="horz" lIns="91435" tIns="45717" rIns="91435" bIns="45717" rtlCol="0"/>
          <a:lstStyle>
            <a:lvl1pPr algn="r" eaLnBrk="0" hangingPunct="0">
              <a:defRPr sz="1200"/>
            </a:lvl1pPr>
          </a:lstStyle>
          <a:p>
            <a:pPr>
              <a:defRPr/>
            </a:pPr>
            <a:fld id="{6FA0A311-E4E0-4673-854F-C644FCA2D012}" type="datetimeFigureOut">
              <a:rPr lang="en-GB"/>
              <a:pPr>
                <a:defRPr/>
              </a:pPr>
              <a:t>19/10/2012</a:t>
            </a:fld>
            <a:endParaRPr lang="en-GB" dirty="0"/>
          </a:p>
        </p:txBody>
      </p:sp>
      <p:sp>
        <p:nvSpPr>
          <p:cNvPr id="4" name="Footer Placeholder 3"/>
          <p:cNvSpPr>
            <a:spLocks noGrp="1"/>
          </p:cNvSpPr>
          <p:nvPr>
            <p:ph type="ftr" sz="quarter" idx="2"/>
          </p:nvPr>
        </p:nvSpPr>
        <p:spPr>
          <a:xfrm>
            <a:off x="0" y="9432687"/>
            <a:ext cx="2943582" cy="497125"/>
          </a:xfrm>
          <a:prstGeom prst="rect">
            <a:avLst/>
          </a:prstGeom>
        </p:spPr>
        <p:txBody>
          <a:bodyPr vert="horz" lIns="91435" tIns="45717" rIns="91435" bIns="45717" rtlCol="0" anchor="b"/>
          <a:lstStyle>
            <a:lvl1pPr algn="l" eaLnBrk="0" hangingPunct="0">
              <a:defRPr sz="1200"/>
            </a:lvl1pPr>
          </a:lstStyle>
          <a:p>
            <a:pPr>
              <a:defRPr/>
            </a:pPr>
            <a:endParaRPr lang="en-GB"/>
          </a:p>
        </p:txBody>
      </p:sp>
      <p:sp>
        <p:nvSpPr>
          <p:cNvPr id="5" name="Slide Number Placeholder 4"/>
          <p:cNvSpPr>
            <a:spLocks noGrp="1"/>
          </p:cNvSpPr>
          <p:nvPr>
            <p:ph type="sldNum" sz="quarter" idx="3"/>
          </p:nvPr>
        </p:nvSpPr>
        <p:spPr>
          <a:xfrm>
            <a:off x="3849300" y="9432687"/>
            <a:ext cx="2943582" cy="497125"/>
          </a:xfrm>
          <a:prstGeom prst="rect">
            <a:avLst/>
          </a:prstGeom>
        </p:spPr>
        <p:txBody>
          <a:bodyPr vert="horz" lIns="91435" tIns="45717" rIns="91435" bIns="45717" rtlCol="0" anchor="b"/>
          <a:lstStyle>
            <a:lvl1pPr algn="r" eaLnBrk="0" hangingPunct="0">
              <a:defRPr sz="1200"/>
            </a:lvl1pPr>
          </a:lstStyle>
          <a:p>
            <a:pPr>
              <a:defRPr/>
            </a:pPr>
            <a:fld id="{F919C0DE-1532-48D2-AE58-B7C99540B9FF}" type="slidenum">
              <a:rPr lang="en-GB"/>
              <a:pPr>
                <a:defRPr/>
              </a:pPr>
              <a:t>‹#›</a:t>
            </a:fld>
            <a:endParaRPr lang="en-GB" dirty="0"/>
          </a:p>
        </p:txBody>
      </p:sp>
    </p:spTree>
    <p:extLst>
      <p:ext uri="{BB962C8B-B14F-4D97-AF65-F5344CB8AC3E}">
        <p14:creationId xmlns:p14="http://schemas.microsoft.com/office/powerpoint/2010/main" val="34195098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7126"/>
          </a:xfrm>
          <a:prstGeom prst="rect">
            <a:avLst/>
          </a:prstGeom>
        </p:spPr>
        <p:txBody>
          <a:bodyPr vert="horz" lIns="91435" tIns="45717" rIns="91435" bIns="45717" rtlCol="0"/>
          <a:lstStyle>
            <a:lvl1pPr algn="l" eaLnBrk="0" hangingPunct="0">
              <a:defRPr sz="1200"/>
            </a:lvl1pPr>
          </a:lstStyle>
          <a:p>
            <a:pPr>
              <a:defRPr/>
            </a:pPr>
            <a:endParaRPr lang="en-GB"/>
          </a:p>
        </p:txBody>
      </p:sp>
      <p:sp>
        <p:nvSpPr>
          <p:cNvPr id="3" name="Date Placeholder 2"/>
          <p:cNvSpPr>
            <a:spLocks noGrp="1"/>
          </p:cNvSpPr>
          <p:nvPr>
            <p:ph type="dt" idx="1"/>
          </p:nvPr>
        </p:nvSpPr>
        <p:spPr>
          <a:xfrm>
            <a:off x="3849300" y="0"/>
            <a:ext cx="2943582" cy="497126"/>
          </a:xfrm>
          <a:prstGeom prst="rect">
            <a:avLst/>
          </a:prstGeom>
        </p:spPr>
        <p:txBody>
          <a:bodyPr vert="horz" lIns="91435" tIns="45717" rIns="91435" bIns="45717" rtlCol="0"/>
          <a:lstStyle>
            <a:lvl1pPr algn="r" eaLnBrk="0" hangingPunct="0">
              <a:defRPr sz="1200"/>
            </a:lvl1pPr>
          </a:lstStyle>
          <a:p>
            <a:pPr>
              <a:defRPr/>
            </a:pPr>
            <a:fld id="{9E9A667F-BCCE-4A28-A29F-C20DD3DFBFDE}" type="datetimeFigureOut">
              <a:rPr lang="en-GB"/>
              <a:pPr>
                <a:defRPr/>
              </a:pPr>
              <a:t>19/10/2012</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35" tIns="45717" rIns="91435" bIns="45717" rtlCol="0" anchor="ctr"/>
          <a:lstStyle/>
          <a:p>
            <a:pPr lvl="0"/>
            <a:endParaRPr lang="en-GB" noProof="0" dirty="0"/>
          </a:p>
        </p:txBody>
      </p:sp>
      <p:sp>
        <p:nvSpPr>
          <p:cNvPr id="5" name="Notes Placeholder 4"/>
          <p:cNvSpPr>
            <a:spLocks noGrp="1"/>
          </p:cNvSpPr>
          <p:nvPr>
            <p:ph type="body" sz="quarter" idx="3"/>
          </p:nvPr>
        </p:nvSpPr>
        <p:spPr>
          <a:xfrm>
            <a:off x="679288" y="4717137"/>
            <a:ext cx="5435924" cy="4469368"/>
          </a:xfrm>
          <a:prstGeom prst="rect">
            <a:avLst/>
          </a:prstGeom>
        </p:spPr>
        <p:txBody>
          <a:bodyPr vert="horz" lIns="91435" tIns="45717" rIns="91435" bIns="457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2687"/>
            <a:ext cx="2943582" cy="497125"/>
          </a:xfrm>
          <a:prstGeom prst="rect">
            <a:avLst/>
          </a:prstGeom>
        </p:spPr>
        <p:txBody>
          <a:bodyPr vert="horz" lIns="91435" tIns="45717" rIns="91435" bIns="45717" rtlCol="0" anchor="b"/>
          <a:lstStyle>
            <a:lvl1pPr algn="l" eaLnBrk="0" hangingPunct="0">
              <a:defRPr sz="1200"/>
            </a:lvl1pPr>
          </a:lstStyle>
          <a:p>
            <a:pPr>
              <a:defRPr/>
            </a:pPr>
            <a:endParaRPr lang="en-GB"/>
          </a:p>
        </p:txBody>
      </p:sp>
      <p:sp>
        <p:nvSpPr>
          <p:cNvPr id="7" name="Slide Number Placeholder 6"/>
          <p:cNvSpPr>
            <a:spLocks noGrp="1"/>
          </p:cNvSpPr>
          <p:nvPr>
            <p:ph type="sldNum" sz="quarter" idx="5"/>
          </p:nvPr>
        </p:nvSpPr>
        <p:spPr>
          <a:xfrm>
            <a:off x="3849300" y="9432687"/>
            <a:ext cx="2943582" cy="497125"/>
          </a:xfrm>
          <a:prstGeom prst="rect">
            <a:avLst/>
          </a:prstGeom>
        </p:spPr>
        <p:txBody>
          <a:bodyPr vert="horz" lIns="91435" tIns="45717" rIns="91435" bIns="45717" rtlCol="0" anchor="b"/>
          <a:lstStyle>
            <a:lvl1pPr algn="r" eaLnBrk="0" hangingPunct="0">
              <a:defRPr sz="1200"/>
            </a:lvl1pPr>
          </a:lstStyle>
          <a:p>
            <a:pPr>
              <a:defRPr/>
            </a:pPr>
            <a:fld id="{AD84E6D1-A073-4CCB-B86A-A0A033899FCE}" type="slidenum">
              <a:rPr lang="en-GB"/>
              <a:pPr>
                <a:defRPr/>
              </a:pPr>
              <a:t>‹#›</a:t>
            </a:fld>
            <a:endParaRPr lang="en-GB" dirty="0"/>
          </a:p>
        </p:txBody>
      </p:sp>
    </p:spTree>
    <p:extLst>
      <p:ext uri="{BB962C8B-B14F-4D97-AF65-F5344CB8AC3E}">
        <p14:creationId xmlns:p14="http://schemas.microsoft.com/office/powerpoint/2010/main" val="1930594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Karen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6821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Less than half qualifying patients entitled to IMHA support were accessing it</a:t>
            </a:r>
          </a:p>
          <a:p>
            <a:pPr eaLnBrk="1" hangingPunct="1"/>
            <a:r>
              <a:rPr lang="en-GB" smtClean="0"/>
              <a:t>Poor access for various groups - people on CTOs, BME communities, children/young people, older adults, Lesbian Gay Bisexual &amp; Transgender, people with sensory impairment, and people with learning disabilities</a:t>
            </a:r>
          </a:p>
          <a:p>
            <a:pPr eaLnBrk="1" hangingPunct="1"/>
            <a:r>
              <a:rPr lang="en-GB" smtClean="0"/>
              <a:t>Those who require advocacy most were making least use of it – </a:t>
            </a:r>
            <a:r>
              <a:rPr lang="en-GB" i="1" smtClean="0"/>
              <a:t>“hard to reach, easy to ignore” </a:t>
            </a:r>
          </a:p>
          <a:p>
            <a:pPr eaLnBrk="1" hangingPunct="1"/>
            <a:r>
              <a:rPr lang="en-GB" smtClean="0"/>
              <a:t>IMHA services were not always well advertised</a:t>
            </a:r>
          </a:p>
          <a:p>
            <a:pPr eaLnBrk="1" hangingPunct="1"/>
            <a:r>
              <a:rPr lang="en-GB" smtClean="0"/>
              <a:t>Understanding of IMHA was central to determining access</a:t>
            </a:r>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June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873125" y="787400"/>
            <a:ext cx="4967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Wide variation in numbers, size and type of advocacy services providing IMHA</a:t>
            </a:r>
          </a:p>
          <a:p>
            <a:pPr eaLnBrk="1" hangingPunct="1"/>
            <a:r>
              <a:rPr lang="en-US" smtClean="0"/>
              <a:t>Not only was it the number of IMHA providers in an area that differed across the study sites, but the type of advocacy organisations also varied.  For instance, three of the five IMHA providers in site H were local branches of large national organisations, one was a regional charity, and another was a national specialist children and young people’s organisation. In contrast, all four IMHA services in Site B were delivered by local advocacy bodies serving distinct geographical patches.  </a:t>
            </a:r>
            <a:endParaRPr lang="en-GB" smtClean="0"/>
          </a:p>
          <a:p>
            <a:pPr eaLnBrk="1" hangingPunct="1"/>
            <a:r>
              <a:rPr lang="en-GB" smtClean="0"/>
              <a:t>The interface between advocacy and mental health services is therefore more complex in some areas than others because there are multiple providers covering diverse populations, which is likely to have a bearing on service users’ and professionals’ knowledge of relevant IMHA providers and consequently, on the frequency of referral.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GB" smtClean="0"/>
              <a:t>“Someone on my side, opening up options”</a:t>
            </a:r>
          </a:p>
          <a:p>
            <a:pPr eaLnBrk="1" hangingPunct="1"/>
            <a:r>
              <a:rPr lang="en-GB" smtClean="0"/>
              <a:t>Listened to </a:t>
            </a:r>
          </a:p>
          <a:p>
            <a:pPr eaLnBrk="1" hangingPunct="1"/>
            <a:r>
              <a:rPr lang="en-GB" smtClean="0"/>
              <a:t>Not judged</a:t>
            </a:r>
          </a:p>
          <a:p>
            <a:pPr eaLnBrk="1" hangingPunct="1"/>
            <a:r>
              <a:rPr lang="en-GB" smtClean="0"/>
              <a:t>IMHA is independent</a:t>
            </a:r>
          </a:p>
          <a:p>
            <a:pPr eaLnBrk="1" hangingPunct="1"/>
            <a:r>
              <a:rPr lang="en-GB" smtClean="0"/>
              <a:t>Voice and representation: in meetings</a:t>
            </a:r>
          </a:p>
          <a:p>
            <a:pPr eaLnBrk="1" hangingPunct="1"/>
            <a:r>
              <a:rPr lang="en-GB" smtClean="0"/>
              <a:t>Safeguarding rights</a:t>
            </a:r>
          </a:p>
          <a:p>
            <a:pPr eaLnBrk="1" hangingPunct="1"/>
            <a:r>
              <a:rPr lang="en-GB" smtClean="0"/>
              <a:t>Rebalancing power</a:t>
            </a:r>
          </a:p>
          <a:p>
            <a:pPr eaLnBrk="1" hangingPunct="1"/>
            <a:r>
              <a:rPr lang="en-GB" smtClean="0"/>
              <a:t>Maintaining the status quo</a:t>
            </a:r>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56547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staff unable to name local IMHA or service</a:t>
            </a:r>
          </a:p>
          <a:p>
            <a:r>
              <a:rPr lang="en-GB" dirty="0"/>
              <a:t>Community-based professionals most likely to confuse with IMCA role</a:t>
            </a:r>
          </a:p>
          <a:p>
            <a:r>
              <a:rPr lang="en-GB" dirty="0"/>
              <a:t>Not all mental health professionals understood their obligation to promote IMHA</a:t>
            </a:r>
          </a:p>
          <a:p>
            <a:r>
              <a:rPr lang="en-GB" dirty="0"/>
              <a:t>Fewer professionals understood that IMHAs can access records</a:t>
            </a:r>
          </a:p>
          <a:p>
            <a:r>
              <a:rPr lang="en-GB" dirty="0"/>
              <a:t>Training on IMHA generally superficial, with exception of AMHPs</a:t>
            </a:r>
          </a:p>
        </p:txBody>
      </p:sp>
    </p:spTree>
    <p:extLst>
      <p:ext uri="{BB962C8B-B14F-4D97-AF65-F5344CB8AC3E}">
        <p14:creationId xmlns:p14="http://schemas.microsoft.com/office/powerpoint/2010/main" val="3837430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June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475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63511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endParaRPr lang="en-GB" dirty="0" smtClean="0"/>
          </a:p>
          <a:p>
            <a:pPr eaLnBrk="1" hangingPunct="1">
              <a:defRPr/>
            </a:pPr>
            <a:r>
              <a:rPr lang="en-GB" dirty="0" smtClean="0"/>
              <a:t>Recommendations made to - </a:t>
            </a:r>
            <a:endParaRPr lang="en-GB" dirty="0"/>
          </a:p>
          <a:p>
            <a:pPr eaLnBrk="1" hangingPunct="1">
              <a:defRPr/>
            </a:pPr>
            <a:r>
              <a:rPr lang="en-GB" dirty="0"/>
              <a:t>Government</a:t>
            </a:r>
          </a:p>
          <a:p>
            <a:pPr eaLnBrk="1" hangingPunct="1">
              <a:defRPr/>
            </a:pPr>
            <a:r>
              <a:rPr lang="en-GB" dirty="0"/>
              <a:t>CQC</a:t>
            </a:r>
          </a:p>
          <a:p>
            <a:pPr eaLnBrk="1" hangingPunct="1">
              <a:defRPr/>
            </a:pPr>
            <a:r>
              <a:rPr lang="en-GB" dirty="0"/>
              <a:t>Commissioners</a:t>
            </a:r>
          </a:p>
          <a:p>
            <a:pPr eaLnBrk="1" hangingPunct="1">
              <a:defRPr/>
            </a:pPr>
            <a:r>
              <a:rPr lang="en-GB" dirty="0"/>
              <a:t>Mental Health Services</a:t>
            </a:r>
          </a:p>
          <a:p>
            <a:pPr eaLnBrk="1" hangingPunct="1">
              <a:defRPr/>
            </a:pPr>
            <a:r>
              <a:rPr lang="en-GB" dirty="0"/>
              <a:t>IMHA providers</a:t>
            </a:r>
          </a:p>
          <a:p>
            <a:pPr eaLnBrk="1" hangingPunct="1">
              <a:defRPr/>
            </a:pPr>
            <a:r>
              <a:rPr lang="en-GB" dirty="0"/>
              <a:t>Service users</a:t>
            </a:r>
          </a:p>
          <a:p>
            <a:pPr eaLnBrk="1" hangingPunct="1">
              <a:defRPr/>
            </a:pPr>
            <a:endParaRPr lang="en-GB" dirty="0" smtClean="0"/>
          </a:p>
          <a:p>
            <a:pPr eaLnBrk="1" hangingPunct="1">
              <a:defRPr/>
            </a:pPr>
            <a:r>
              <a:rPr lang="en-US" dirty="0"/>
              <a:t>all need to remember the core values about rights and recovery.</a:t>
            </a:r>
            <a:endParaRPr lang="en-GB" dirty="0"/>
          </a:p>
          <a:p>
            <a:pPr eaLnBrk="1" hangingPunct="1">
              <a:defRPr/>
            </a:pPr>
            <a:r>
              <a:rPr lang="en-GB" dirty="0"/>
              <a:t> </a:t>
            </a:r>
            <a:r>
              <a:rPr lang="en-US" dirty="0" smtClean="0"/>
              <a:t>We </a:t>
            </a:r>
            <a:r>
              <a:rPr lang="en-US" dirty="0"/>
              <a:t>think that patients should get an IMHA automatically.</a:t>
            </a:r>
            <a:endParaRPr lang="en-GB" dirty="0"/>
          </a:p>
          <a:p>
            <a:pPr eaLnBrk="1" hangingPunct="1">
              <a:defRPr/>
            </a:pPr>
            <a:r>
              <a:rPr lang="en-US" dirty="0"/>
              <a:t> </a:t>
            </a:r>
            <a:r>
              <a:rPr lang="en-US" dirty="0" smtClean="0"/>
              <a:t>Different </a:t>
            </a:r>
            <a:r>
              <a:rPr lang="en-US" dirty="0"/>
              <a:t>groups who find it hard to get an IMHA need to be top of the list.  A close eye should be kept so they get the service they need.</a:t>
            </a:r>
            <a:endParaRPr lang="en-GB" dirty="0"/>
          </a:p>
          <a:p>
            <a:pPr eaLnBrk="1" hangingPunct="1">
              <a:defRPr/>
            </a:pPr>
            <a:r>
              <a:rPr lang="en-GB" dirty="0"/>
              <a:t> </a:t>
            </a:r>
            <a:r>
              <a:rPr lang="en-US" dirty="0" smtClean="0"/>
              <a:t>Non-instructed </a:t>
            </a:r>
            <a:r>
              <a:rPr lang="en-US" dirty="0"/>
              <a:t>advocacy needs to be researched.</a:t>
            </a:r>
            <a:endParaRPr lang="en-GB" dirty="0"/>
          </a:p>
          <a:p>
            <a:pPr eaLnBrk="1" hangingPunct="1">
              <a:defRPr/>
            </a:pPr>
            <a:r>
              <a:rPr lang="en-GB" dirty="0"/>
              <a:t> </a:t>
            </a:r>
            <a:r>
              <a:rPr lang="en-US" dirty="0" smtClean="0"/>
              <a:t>Information </a:t>
            </a:r>
            <a:r>
              <a:rPr lang="en-US" dirty="0"/>
              <a:t>that professionals keep must to be clear and keep up standards.</a:t>
            </a:r>
            <a:endParaRPr lang="en-GB" dirty="0"/>
          </a:p>
          <a:p>
            <a:pPr eaLnBrk="1" hangingPunct="1">
              <a:defRPr/>
            </a:pPr>
            <a:r>
              <a:rPr lang="en-GB" dirty="0"/>
              <a:t> </a:t>
            </a:r>
            <a:r>
              <a:rPr lang="en-US" dirty="0" smtClean="0"/>
              <a:t>Money</a:t>
            </a:r>
            <a:r>
              <a:rPr lang="en-US" dirty="0"/>
              <a:t>, time and effort are needed to ensure that these important suggestions happen.  </a:t>
            </a:r>
            <a:endParaRPr lang="en-GB" dirty="0"/>
          </a:p>
          <a:p>
            <a:pPr eaLnBrk="1" hangingPunct="1">
              <a:defRPr/>
            </a:pPr>
            <a:r>
              <a:rPr lang="en-GB" dirty="0"/>
              <a:t> </a:t>
            </a:r>
            <a:r>
              <a:rPr lang="en-GB" dirty="0" smtClean="0"/>
              <a:t>Patients </a:t>
            </a:r>
            <a:r>
              <a:rPr lang="en-GB" dirty="0"/>
              <a:t>and ex-patients need to take part in how these services are planned and go forward.</a:t>
            </a:r>
          </a:p>
          <a:p>
            <a:pPr eaLnBrk="1" hangingPunct="1">
              <a:defRPr/>
            </a:pPr>
            <a:r>
              <a:rPr lang="en-GB" dirty="0"/>
              <a:t> </a:t>
            </a:r>
          </a:p>
          <a:p>
            <a:pPr eaLnBrk="1" hangingPunct="1">
              <a:defRPr/>
            </a:pPr>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easily accessible </a:t>
            </a:r>
          </a:p>
          <a:p>
            <a:r>
              <a:rPr lang="en-GB" dirty="0"/>
              <a:t>Are services in which the service user has confidence and trust </a:t>
            </a:r>
          </a:p>
          <a:p>
            <a:r>
              <a:rPr lang="en-GB" dirty="0"/>
              <a:t>Enable service users to express their views </a:t>
            </a:r>
          </a:p>
          <a:p>
            <a:r>
              <a:rPr lang="en-GB" dirty="0"/>
              <a:t>Ensure service users views are heard</a:t>
            </a:r>
          </a:p>
          <a:p>
            <a:r>
              <a:rPr lang="en-GB" dirty="0"/>
              <a:t>Potentially influence decisions about their care and treatment under the MH Act</a:t>
            </a:r>
          </a:p>
          <a:p>
            <a:r>
              <a:rPr lang="en-GB" dirty="0"/>
              <a:t>Ultimately support the journey to recovery.</a:t>
            </a:r>
          </a:p>
          <a:p>
            <a:endParaRPr lang="en-GB" dirty="0"/>
          </a:p>
        </p:txBody>
      </p:sp>
    </p:spTree>
    <p:extLst>
      <p:ext uri="{BB962C8B-B14F-4D97-AF65-F5344CB8AC3E}">
        <p14:creationId xmlns:p14="http://schemas.microsoft.com/office/powerpoint/2010/main" val="2946741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Karen</a:t>
            </a:r>
          </a:p>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9524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t>Complex role</a:t>
            </a:r>
          </a:p>
          <a:p>
            <a:pPr eaLnBrk="1" hangingPunct="1">
              <a:defRPr/>
            </a:pPr>
            <a:endParaRPr lang="en-GB" dirty="0"/>
          </a:p>
          <a:p>
            <a:pPr eaLnBrk="1" hangingPunct="1">
              <a:defRPr/>
            </a:pPr>
            <a:r>
              <a:rPr lang="en-GB" dirty="0" smtClean="0"/>
              <a:t>Central is providing information about </a:t>
            </a:r>
          </a:p>
          <a:p>
            <a:pPr marL="172787" indent="-172787" eaLnBrk="1" hangingPunct="1">
              <a:buFontTx/>
              <a:buChar char="-"/>
              <a:defRPr/>
            </a:pPr>
            <a:r>
              <a:rPr lang="en-GB" dirty="0" smtClean="0"/>
              <a:t>Detention and rights under the MH Act</a:t>
            </a:r>
          </a:p>
          <a:p>
            <a:pPr marL="172787" indent="-172787" eaLnBrk="1" hangingPunct="1">
              <a:buFontTx/>
              <a:buChar char="-"/>
              <a:defRPr/>
            </a:pPr>
            <a:r>
              <a:rPr lang="en-GB" dirty="0" smtClean="0"/>
              <a:t>Explaining what happens at Tribunals, CPAs </a:t>
            </a:r>
            <a:r>
              <a:rPr lang="en-GB" dirty="0" err="1" smtClean="0"/>
              <a:t>etc</a:t>
            </a:r>
            <a:endParaRPr lang="en-GB" dirty="0" smtClean="0"/>
          </a:p>
          <a:p>
            <a:pPr marL="172787" indent="-172787" eaLnBrk="1" hangingPunct="1">
              <a:buFontTx/>
              <a:buChar char="-"/>
              <a:defRPr/>
            </a:pPr>
            <a:r>
              <a:rPr lang="en-GB" dirty="0" smtClean="0"/>
              <a:t>Signposting to other services</a:t>
            </a:r>
          </a:p>
          <a:p>
            <a:pPr marL="172787" indent="-172787" eaLnBrk="1" hangingPunct="1">
              <a:buFontTx/>
              <a:buChar char="-"/>
              <a:defRPr/>
            </a:pPr>
            <a:r>
              <a:rPr lang="en-GB" dirty="0" smtClean="0"/>
              <a:t>Facilitating access to info </a:t>
            </a:r>
            <a:r>
              <a:rPr lang="en-GB" dirty="0" err="1" smtClean="0"/>
              <a:t>eg</a:t>
            </a:r>
            <a:r>
              <a:rPr lang="en-GB" dirty="0" smtClean="0"/>
              <a:t> about drugs and effects</a:t>
            </a:r>
          </a:p>
          <a:p>
            <a:pPr marL="172787" indent="-172787" eaLnBrk="1" hangingPunct="1">
              <a:buFontTx/>
              <a:buChar char="-"/>
              <a:defRPr/>
            </a:pPr>
            <a:endParaRPr lang="en-GB" dirty="0"/>
          </a:p>
          <a:p>
            <a:pPr eaLnBrk="1" hangingPunct="1">
              <a:defRPr/>
            </a:pPr>
            <a:r>
              <a:rPr lang="en-GB" dirty="0" smtClean="0"/>
              <a:t>Supporting users at meetings, helping them prepare sometimes attending, debriefing afterwards.  Varied between the case study areas as to which meetings attended, in some areas IMHAs didn’t attend many Tribunals and in others they did. </a:t>
            </a:r>
          </a:p>
          <a:p>
            <a:pPr eaLnBrk="1" hangingPunct="1">
              <a:defRPr/>
            </a:pPr>
            <a:endParaRPr lang="en-GB" dirty="0"/>
          </a:p>
          <a:p>
            <a:pPr eaLnBrk="1" hangingPunct="1">
              <a:defRPr/>
            </a:pPr>
            <a:r>
              <a:rPr lang="en-GB" dirty="0" smtClean="0"/>
              <a:t>Not much evidence of accessing patients notes and some discomfort with that among MH professionals who were wary of confidentiality</a:t>
            </a:r>
          </a:p>
          <a:p>
            <a:pPr eaLnBrk="1" hangingPunct="1">
              <a:defRPr/>
            </a:pPr>
            <a:endParaRPr lang="en-GB" dirty="0"/>
          </a:p>
          <a:p>
            <a:pPr eaLnBrk="1" hangingPunct="1">
              <a:defRPr/>
            </a:pPr>
            <a:r>
              <a:rPr lang="en-GB" dirty="0" smtClean="0"/>
              <a:t>Non instructed advocacy was less common and IMHAs varied in their feeling about this, goes against the grain of advocacy for some, whereas others also IMCA and had been trained so felt more comfortable doing non instructed. </a:t>
            </a:r>
          </a:p>
          <a:p>
            <a:pPr eaLnBrk="1" hangingPunct="1">
              <a:defRPr/>
            </a:pPr>
            <a:r>
              <a:rPr lang="en-GB" dirty="0" smtClean="0"/>
              <a:t> </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43C923A-C273-4C3D-9A78-9A2046414C54}" type="slidenum">
              <a:rPr lang="en-GB"/>
              <a:pPr>
                <a:defRPr/>
              </a:pPr>
              <a:t>‹#›</a:t>
            </a:fld>
            <a:endParaRPr lang="en-GB" dirty="0"/>
          </a:p>
        </p:txBody>
      </p:sp>
    </p:spTree>
    <p:extLst>
      <p:ext uri="{BB962C8B-B14F-4D97-AF65-F5344CB8AC3E}">
        <p14:creationId xmlns:p14="http://schemas.microsoft.com/office/powerpoint/2010/main" val="43906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C1B964-5C21-448F-BBF6-402AD43229A6}" type="slidenum">
              <a:rPr lang="en-GB"/>
              <a:pPr>
                <a:defRPr/>
              </a:pPr>
              <a:t>‹#›</a:t>
            </a:fld>
            <a:endParaRPr lang="en-GB" dirty="0"/>
          </a:p>
        </p:txBody>
      </p:sp>
    </p:spTree>
    <p:extLst>
      <p:ext uri="{BB962C8B-B14F-4D97-AF65-F5344CB8AC3E}">
        <p14:creationId xmlns:p14="http://schemas.microsoft.com/office/powerpoint/2010/main" val="137600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ADFC7C-2539-440F-9CB8-883DF102DE78}" type="slidenum">
              <a:rPr lang="en-GB"/>
              <a:pPr>
                <a:defRPr/>
              </a:pPr>
              <a:t>‹#›</a:t>
            </a:fld>
            <a:endParaRPr lang="en-GB" dirty="0"/>
          </a:p>
        </p:txBody>
      </p:sp>
    </p:spTree>
    <p:extLst>
      <p:ext uri="{BB962C8B-B14F-4D97-AF65-F5344CB8AC3E}">
        <p14:creationId xmlns:p14="http://schemas.microsoft.com/office/powerpoint/2010/main" val="61940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CC9C5F-1833-48E3-98CE-A3008BFA106A}" type="slidenum">
              <a:rPr lang="en-GB"/>
              <a:pPr>
                <a:defRPr/>
              </a:pPr>
              <a:t>‹#›</a:t>
            </a:fld>
            <a:endParaRPr lang="en-GB" dirty="0"/>
          </a:p>
        </p:txBody>
      </p:sp>
    </p:spTree>
    <p:extLst>
      <p:ext uri="{BB962C8B-B14F-4D97-AF65-F5344CB8AC3E}">
        <p14:creationId xmlns:p14="http://schemas.microsoft.com/office/powerpoint/2010/main" val="187411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0941E8-A947-4A61-B2C7-A459AEEE4D87}" type="slidenum">
              <a:rPr lang="en-GB"/>
              <a:pPr>
                <a:defRPr/>
              </a:pPr>
              <a:t>‹#›</a:t>
            </a:fld>
            <a:endParaRPr lang="en-GB" dirty="0"/>
          </a:p>
        </p:txBody>
      </p:sp>
    </p:spTree>
    <p:extLst>
      <p:ext uri="{BB962C8B-B14F-4D97-AF65-F5344CB8AC3E}">
        <p14:creationId xmlns:p14="http://schemas.microsoft.com/office/powerpoint/2010/main" val="264207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D16D7CF-543A-47C0-A9B1-9B8D46868FA5}" type="slidenum">
              <a:rPr lang="en-GB"/>
              <a:pPr>
                <a:defRPr/>
              </a:pPr>
              <a:t>‹#›</a:t>
            </a:fld>
            <a:endParaRPr lang="en-GB" dirty="0"/>
          </a:p>
        </p:txBody>
      </p:sp>
    </p:spTree>
    <p:extLst>
      <p:ext uri="{BB962C8B-B14F-4D97-AF65-F5344CB8AC3E}">
        <p14:creationId xmlns:p14="http://schemas.microsoft.com/office/powerpoint/2010/main" val="227070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BF91FC-FD47-4A56-8559-16BEC7F80458}" type="slidenum">
              <a:rPr lang="en-GB"/>
              <a:pPr>
                <a:defRPr/>
              </a:pPr>
              <a:t>‹#›</a:t>
            </a:fld>
            <a:endParaRPr lang="en-GB" dirty="0"/>
          </a:p>
        </p:txBody>
      </p:sp>
    </p:spTree>
    <p:extLst>
      <p:ext uri="{BB962C8B-B14F-4D97-AF65-F5344CB8AC3E}">
        <p14:creationId xmlns:p14="http://schemas.microsoft.com/office/powerpoint/2010/main" val="252729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1F1552F-CCC1-4279-8058-8620760AD3B7}" type="slidenum">
              <a:rPr lang="en-GB"/>
              <a:pPr>
                <a:defRPr/>
              </a:pPr>
              <a:t>‹#›</a:t>
            </a:fld>
            <a:endParaRPr lang="en-GB" dirty="0"/>
          </a:p>
        </p:txBody>
      </p:sp>
    </p:spTree>
    <p:extLst>
      <p:ext uri="{BB962C8B-B14F-4D97-AF65-F5344CB8AC3E}">
        <p14:creationId xmlns:p14="http://schemas.microsoft.com/office/powerpoint/2010/main" val="175421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694490C-0E60-4650-841C-BE9582C94C84}" type="slidenum">
              <a:rPr lang="en-GB"/>
              <a:pPr>
                <a:defRPr/>
              </a:pPr>
              <a:t>‹#›</a:t>
            </a:fld>
            <a:endParaRPr lang="en-GB" dirty="0"/>
          </a:p>
        </p:txBody>
      </p:sp>
    </p:spTree>
    <p:extLst>
      <p:ext uri="{BB962C8B-B14F-4D97-AF65-F5344CB8AC3E}">
        <p14:creationId xmlns:p14="http://schemas.microsoft.com/office/powerpoint/2010/main" val="158599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A4FDF4-C215-4999-9CA2-DBBD15CC92B4}" type="slidenum">
              <a:rPr lang="en-GB"/>
              <a:pPr>
                <a:defRPr/>
              </a:pPr>
              <a:t>‹#›</a:t>
            </a:fld>
            <a:endParaRPr lang="en-GB" dirty="0"/>
          </a:p>
        </p:txBody>
      </p:sp>
    </p:spTree>
    <p:extLst>
      <p:ext uri="{BB962C8B-B14F-4D97-AF65-F5344CB8AC3E}">
        <p14:creationId xmlns:p14="http://schemas.microsoft.com/office/powerpoint/2010/main" val="172413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E6E738E-B7A4-4177-B4F8-36B98120D8E4}" type="slidenum">
              <a:rPr lang="en-GB"/>
              <a:pPr>
                <a:defRPr/>
              </a:pPr>
              <a:t>‹#›</a:t>
            </a:fld>
            <a:endParaRPr lang="en-GB" dirty="0"/>
          </a:p>
        </p:txBody>
      </p:sp>
    </p:spTree>
    <p:extLst>
      <p:ext uri="{BB962C8B-B14F-4D97-AF65-F5344CB8AC3E}">
        <p14:creationId xmlns:p14="http://schemas.microsoft.com/office/powerpoint/2010/main" val="425375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77E8B43-38F6-437C-BA46-DCF744AE619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clan.ac.uk/schools/school_of_health/mhc_completed_projects.php"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3" y="2636912"/>
            <a:ext cx="7772400" cy="2376264"/>
          </a:xfrm>
        </p:spPr>
        <p:txBody>
          <a:bodyPr rtlCol="0">
            <a:normAutofit fontScale="90000"/>
          </a:bodyPr>
          <a:lstStyle/>
          <a:p>
            <a:pPr fontAlgn="auto">
              <a:spcAft>
                <a:spcPts val="0"/>
              </a:spcAft>
              <a:defRPr/>
            </a:pPr>
            <a:r>
              <a:rPr lang="en-GB" dirty="0" smtClean="0"/>
              <a:t/>
            </a:r>
            <a:br>
              <a:rPr lang="en-GB" dirty="0" smtClean="0"/>
            </a:br>
            <a:r>
              <a:rPr lang="en-GB" sz="5300" b="1" cap="all" dirty="0" smtClean="0">
                <a:solidFill>
                  <a:schemeClr val="bg2">
                    <a:lumMod val="25000"/>
                  </a:schemeClr>
                </a:solidFill>
              </a:rPr>
              <a:t>The Right to be Heard</a:t>
            </a:r>
            <a:r>
              <a:rPr lang="en-GB" sz="5300" dirty="0" smtClean="0">
                <a:solidFill>
                  <a:schemeClr val="bg2">
                    <a:lumMod val="25000"/>
                  </a:schemeClr>
                </a:solidFill>
              </a:rPr>
              <a:t>:</a:t>
            </a:r>
            <a:br>
              <a:rPr lang="en-GB" sz="5300" dirty="0" smtClean="0">
                <a:solidFill>
                  <a:schemeClr val="bg2">
                    <a:lumMod val="25000"/>
                  </a:schemeClr>
                </a:solidFill>
              </a:rPr>
            </a:br>
            <a:r>
              <a:rPr lang="en-GB" dirty="0" smtClean="0">
                <a:solidFill>
                  <a:schemeClr val="bg2">
                    <a:lumMod val="25000"/>
                  </a:schemeClr>
                </a:solidFill>
              </a:rPr>
              <a:t/>
            </a:r>
            <a:br>
              <a:rPr lang="en-GB" dirty="0" smtClean="0">
                <a:solidFill>
                  <a:schemeClr val="bg2">
                    <a:lumMod val="25000"/>
                  </a:schemeClr>
                </a:solidFill>
              </a:rPr>
            </a:br>
            <a:r>
              <a:rPr lang="en-GB" sz="3100" i="1" dirty="0" smtClean="0"/>
              <a:t>Review of the Quality of Independent Mental Health </a:t>
            </a:r>
            <a:br>
              <a:rPr lang="en-GB" sz="3100" i="1" dirty="0" smtClean="0"/>
            </a:br>
            <a:r>
              <a:rPr lang="en-GB" sz="3100" i="1" dirty="0" smtClean="0"/>
              <a:t>Advocate Services in England </a:t>
            </a:r>
            <a:r>
              <a:rPr lang="en-GB" sz="3100" dirty="0" smtClean="0"/>
              <a:t/>
            </a:r>
            <a:br>
              <a:rPr lang="en-GB" sz="3100" dirty="0" smtClean="0"/>
            </a:br>
            <a:endParaRPr lang="en-US" sz="3100" dirty="0">
              <a:solidFill>
                <a:schemeClr val="accent1">
                  <a:lumMod val="75000"/>
                </a:schemeClr>
              </a:solidFill>
            </a:endParaRPr>
          </a:p>
        </p:txBody>
      </p:sp>
      <p:sp>
        <p:nvSpPr>
          <p:cNvPr id="9219" name="Subtitle 4"/>
          <p:cNvSpPr>
            <a:spLocks noGrp="1"/>
          </p:cNvSpPr>
          <p:nvPr>
            <p:ph type="subTitle" idx="1"/>
          </p:nvPr>
        </p:nvSpPr>
        <p:spPr>
          <a:xfrm>
            <a:off x="1331913" y="4725144"/>
            <a:ext cx="6400800" cy="1535956"/>
          </a:xfrm>
        </p:spPr>
        <p:txBody>
          <a:bodyPr rtlCol="0">
            <a:normAutofit fontScale="47500" lnSpcReduction="20000"/>
          </a:bodyPr>
          <a:lstStyle/>
          <a:p>
            <a:pPr fontAlgn="auto">
              <a:spcAft>
                <a:spcPts val="0"/>
              </a:spcAft>
              <a:buFont typeface="Arial" pitchFamily="34" charset="0"/>
              <a:buNone/>
              <a:defRPr/>
            </a:pPr>
            <a:endParaRPr lang="en-US" sz="2400" dirty="0" smtClean="0"/>
          </a:p>
          <a:p>
            <a:pPr marR="0" eaLnBrk="1" hangingPunct="1"/>
            <a:endParaRPr lang="en-GB" sz="3800" dirty="0" smtClean="0"/>
          </a:p>
          <a:p>
            <a:pPr marR="0" eaLnBrk="1" hangingPunct="1"/>
            <a:r>
              <a:rPr lang="en-GB" sz="3800" dirty="0" smtClean="0"/>
              <a:t>Stephanie de la Haye, Karen Newbigging and Dr Julie Ridley</a:t>
            </a:r>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sz="3800" dirty="0" smtClean="0"/>
              <a:t>Representing IMHA Research Team </a:t>
            </a:r>
          </a:p>
        </p:txBody>
      </p:sp>
      <p:pic>
        <p:nvPicPr>
          <p:cNvPr id="2052" name="Picture 6" descr="\\lha-033\pers-J\00049470\My Documents\Logos\uclanlogo-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188913"/>
            <a:ext cx="24479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b="1" cap="all" dirty="0" smtClean="0"/>
              <a:t>Methodology</a:t>
            </a:r>
          </a:p>
        </p:txBody>
      </p:sp>
      <p:sp>
        <p:nvSpPr>
          <p:cNvPr id="6147" name="Content Placeholder 2"/>
          <p:cNvSpPr>
            <a:spLocks noGrp="1"/>
          </p:cNvSpPr>
          <p:nvPr>
            <p:ph idx="1"/>
          </p:nvPr>
        </p:nvSpPr>
        <p:spPr/>
        <p:txBody>
          <a:bodyPr/>
          <a:lstStyle/>
          <a:p>
            <a:endParaRPr lang="en-GB" smtClean="0"/>
          </a:p>
          <a:p>
            <a:r>
              <a:rPr lang="en-GB" smtClean="0"/>
              <a:t>Complex multi-method study using qualitative and quantitative data</a:t>
            </a:r>
          </a:p>
          <a:p>
            <a:endParaRPr lang="en-GB" smtClean="0"/>
          </a:p>
          <a:p>
            <a:r>
              <a:rPr lang="en-GB" smtClean="0"/>
              <a:t>Two Phases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GB" smtClean="0"/>
              <a:t>Phase 1</a:t>
            </a:r>
          </a:p>
        </p:txBody>
      </p:sp>
      <p:graphicFrame>
        <p:nvGraphicFramePr>
          <p:cNvPr id="4" name="Content Placeholder 3"/>
          <p:cNvGraphicFramePr>
            <a:graphicFrameLocks noGrp="1"/>
          </p:cNvGraphicFramePr>
          <p:nvPr>
            <p:ph idx="1"/>
          </p:nvPr>
        </p:nvGraphicFramePr>
        <p:xfrm>
          <a:off x="107504" y="1268760"/>
          <a:ext cx="885698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Phase 2</a:t>
            </a:r>
          </a:p>
        </p:txBody>
      </p:sp>
      <p:graphicFrame>
        <p:nvGraphicFramePr>
          <p:cNvPr id="4" name="Content Placeholder 3"/>
          <p:cNvGraphicFramePr>
            <a:graphicFrameLocks noGrp="1"/>
          </p:cNvGraphicFramePr>
          <p:nvPr>
            <p:ph idx="1"/>
          </p:nvPr>
        </p:nvGraphicFramePr>
        <p:xfrm>
          <a:off x="179512" y="1196752"/>
          <a:ext cx="8964488"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smtClean="0"/>
              <a:t>STUDY Participants – TOTAL 290</a:t>
            </a:r>
            <a:endParaRPr lang="en-GB" b="1" cap="all"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SERVICE USER PARTICIPANTS</a:t>
            </a:r>
            <a:endParaRPr lang="en-GB" b="1" dirty="0"/>
          </a:p>
        </p:txBody>
      </p:sp>
      <p:sp>
        <p:nvSpPr>
          <p:cNvPr id="3" name="Content Placeholder 2"/>
          <p:cNvSpPr>
            <a:spLocks noGrp="1"/>
          </p:cNvSpPr>
          <p:nvPr>
            <p:ph idx="1"/>
          </p:nvPr>
        </p:nvSpPr>
        <p:spPr>
          <a:xfrm>
            <a:off x="457200" y="1268760"/>
            <a:ext cx="8363272" cy="5472608"/>
          </a:xfrm>
        </p:spPr>
        <p:txBody>
          <a:bodyPr/>
          <a:lstStyle/>
          <a:p>
            <a:pPr lvl="1">
              <a:buFont typeface="Arial" pitchFamily="34" charset="0"/>
              <a:buChar char="•"/>
            </a:pPr>
            <a:r>
              <a:rPr lang="en-GB" dirty="0"/>
              <a:t>Total of 108</a:t>
            </a:r>
          </a:p>
          <a:p>
            <a:pPr lvl="1">
              <a:buFont typeface="Arial" pitchFamily="34" charset="0"/>
              <a:buChar char="•"/>
            </a:pPr>
            <a:r>
              <a:rPr lang="en-GB" dirty="0"/>
              <a:t>Participated in focus groups plus interviews</a:t>
            </a:r>
          </a:p>
          <a:p>
            <a:pPr lvl="1">
              <a:spcAft>
                <a:spcPts val="600"/>
              </a:spcAft>
              <a:buFont typeface="Arial" pitchFamily="34" charset="0"/>
              <a:buChar char="•"/>
            </a:pPr>
            <a:r>
              <a:rPr lang="en-GB" dirty="0"/>
              <a:t>Interviews were undertaken with 90 qualifying patients (59 IMHA users, 31 non-users)</a:t>
            </a:r>
          </a:p>
          <a:p>
            <a:pPr lvl="2">
              <a:spcAft>
                <a:spcPts val="600"/>
              </a:spcAft>
            </a:pPr>
            <a:r>
              <a:rPr lang="en-GB" dirty="0"/>
              <a:t>Age range: 15-74 years</a:t>
            </a:r>
          </a:p>
          <a:p>
            <a:pPr lvl="2">
              <a:spcAft>
                <a:spcPts val="600"/>
              </a:spcAft>
            </a:pPr>
            <a:r>
              <a:rPr lang="en-GB" dirty="0"/>
              <a:t>Ethnicity: 30% from BME communities</a:t>
            </a:r>
          </a:p>
          <a:p>
            <a:pPr lvl="2">
              <a:spcAft>
                <a:spcPts val="600"/>
              </a:spcAft>
            </a:pPr>
            <a:r>
              <a:rPr lang="en-GB" dirty="0"/>
              <a:t> Over half (57.5%) </a:t>
            </a:r>
            <a:r>
              <a:rPr lang="en-GB" dirty="0" smtClean="0"/>
              <a:t>had </a:t>
            </a:r>
            <a:r>
              <a:rPr lang="en-GB" dirty="0"/>
              <a:t>more than five years contact with less than ten per cent (8.8%) under one year of contact</a:t>
            </a:r>
          </a:p>
          <a:p>
            <a:pPr lvl="2"/>
            <a:r>
              <a:rPr lang="en-GB" dirty="0"/>
              <a:t>Half (50.0%) had been sectioned three times or more compared with a quarter (26.3%) who had been sectioned once</a:t>
            </a:r>
          </a:p>
          <a:p>
            <a:endParaRPr lang="en-GB" sz="2800" dirty="0"/>
          </a:p>
        </p:txBody>
      </p:sp>
    </p:spTree>
    <p:extLst>
      <p:ext uri="{BB962C8B-B14F-4D97-AF65-F5344CB8AC3E}">
        <p14:creationId xmlns:p14="http://schemas.microsoft.com/office/powerpoint/2010/main" val="76205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b="1" cap="all" dirty="0">
                <a:solidFill>
                  <a:schemeClr val="bg2">
                    <a:lumMod val="25000"/>
                  </a:schemeClr>
                </a:solidFill>
              </a:rPr>
              <a:t>Access and referral to IMHA servi</a:t>
            </a:r>
            <a:r>
              <a:rPr lang="en-US" sz="3200" b="1" cap="all" dirty="0">
                <a:solidFill>
                  <a:schemeClr val="bg2">
                    <a:lumMod val="25000"/>
                  </a:schemeClr>
                </a:solidFill>
              </a:rPr>
              <a:t>ces</a:t>
            </a:r>
            <a:br>
              <a:rPr lang="en-US" sz="3200" b="1" cap="all" dirty="0">
                <a:solidFill>
                  <a:schemeClr val="bg2">
                    <a:lumMod val="25000"/>
                  </a:schemeClr>
                </a:solidFill>
              </a:rPr>
            </a:br>
            <a:endParaRPr lang="en-GB" sz="3200" b="1" cap="all" dirty="0"/>
          </a:p>
        </p:txBody>
      </p:sp>
      <p:graphicFrame>
        <p:nvGraphicFramePr>
          <p:cNvPr id="19459" name="Content Placeholder 3"/>
          <p:cNvGraphicFramePr>
            <a:graphicFrameLocks noGrp="1"/>
          </p:cNvGraphicFramePr>
          <p:nvPr>
            <p:ph idx="1"/>
          </p:nvPr>
        </p:nvGraphicFramePr>
        <p:xfrm>
          <a:off x="200025" y="930275"/>
          <a:ext cx="8331200" cy="5862638"/>
        </p:xfrm>
        <a:graphic>
          <a:graphicData uri="http://schemas.openxmlformats.org/presentationml/2006/ole">
            <mc:AlternateContent xmlns:mc="http://schemas.openxmlformats.org/markup-compatibility/2006">
              <mc:Choice xmlns:v="urn:schemas-microsoft-com:vml" Requires="v">
                <p:oleObj spid="_x0000_s19473" r:id="rId4" imgW="8333954" imgH="5858764" progId="Excel.Sheet.8">
                  <p:embed/>
                </p:oleObj>
              </mc:Choice>
              <mc:Fallback>
                <p:oleObj r:id="rId4" imgW="8333954" imgH="5858764" progId="Excel.Sheet.8">
                  <p:embed/>
                  <p:pic>
                    <p:nvPicPr>
                      <p:cNvPr id="0" name="Picture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930275"/>
                        <a:ext cx="8331200" cy="586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5410944" cy="4872968"/>
        </p:xfrm>
        <a:graphic>
          <a:graphicData uri="http://schemas.openxmlformats.org/drawingml/2006/table">
            <a:tbl>
              <a:tblPr firstRow="1" bandRow="1">
                <a:tableStyleId>{5C22544A-7EE6-4342-B048-85BDC9FD1C3A}</a:tableStyleId>
              </a:tblPr>
              <a:tblGrid>
                <a:gridCol w="1237774"/>
                <a:gridCol w="2084938"/>
                <a:gridCol w="2088232"/>
              </a:tblGrid>
              <a:tr h="708578">
                <a:tc>
                  <a:txBody>
                    <a:bodyPr/>
                    <a:lstStyle/>
                    <a:p>
                      <a:pPr algn="l">
                        <a:spcBef>
                          <a:spcPts val="1000"/>
                        </a:spcBef>
                        <a:spcAft>
                          <a:spcPts val="0"/>
                        </a:spcAft>
                      </a:pPr>
                      <a:endParaRPr lang="en-US" sz="1200" b="1" dirty="0" smtClean="0">
                        <a:solidFill>
                          <a:srgbClr val="FFFFFF"/>
                        </a:solidFill>
                        <a:latin typeface="Segoe UI"/>
                        <a:ea typeface="Calibri"/>
                      </a:endParaRPr>
                    </a:p>
                    <a:p>
                      <a:pPr algn="l">
                        <a:spcBef>
                          <a:spcPts val="1000"/>
                        </a:spcBef>
                        <a:spcAft>
                          <a:spcPts val="0"/>
                        </a:spcAft>
                      </a:pPr>
                      <a:r>
                        <a:rPr lang="en-US" sz="1200" b="1" dirty="0" smtClean="0">
                          <a:solidFill>
                            <a:srgbClr val="FFFFFF"/>
                          </a:solidFill>
                          <a:latin typeface="Segoe UI"/>
                          <a:ea typeface="Calibri"/>
                        </a:rPr>
                        <a:t>Case study</a:t>
                      </a:r>
                      <a:endParaRPr lang="en-GB" sz="1200" dirty="0">
                        <a:latin typeface="Segoe UI"/>
                        <a:ea typeface="Calibri"/>
                      </a:endParaRPr>
                    </a:p>
                  </a:txBody>
                  <a:tcPr marL="68580" marR="68580" marT="0" marB="0"/>
                </a:tc>
                <a:tc>
                  <a:txBody>
                    <a:bodyPr/>
                    <a:lstStyle/>
                    <a:p>
                      <a:pPr algn="l">
                        <a:spcBef>
                          <a:spcPts val="1000"/>
                        </a:spcBef>
                        <a:spcAft>
                          <a:spcPts val="0"/>
                        </a:spcAft>
                      </a:pPr>
                      <a:endParaRPr lang="en-US" sz="1200" b="1" dirty="0" smtClean="0">
                        <a:solidFill>
                          <a:srgbClr val="FFFFFF"/>
                        </a:solidFill>
                        <a:latin typeface="Segoe UI"/>
                        <a:ea typeface="Calibri"/>
                      </a:endParaRPr>
                    </a:p>
                    <a:p>
                      <a:pPr algn="l">
                        <a:spcBef>
                          <a:spcPts val="1000"/>
                        </a:spcBef>
                        <a:spcAft>
                          <a:spcPts val="0"/>
                        </a:spcAft>
                      </a:pPr>
                      <a:r>
                        <a:rPr lang="en-US" sz="1200" b="1" dirty="0" smtClean="0">
                          <a:solidFill>
                            <a:srgbClr val="FFFFFF"/>
                          </a:solidFill>
                          <a:latin typeface="Segoe UI"/>
                          <a:ea typeface="Calibri"/>
                        </a:rPr>
                        <a:t>People </a:t>
                      </a:r>
                      <a:r>
                        <a:rPr lang="en-US" sz="1200" b="1" dirty="0">
                          <a:solidFill>
                            <a:srgbClr val="FFFFFF"/>
                          </a:solidFill>
                          <a:latin typeface="Segoe UI"/>
                          <a:ea typeface="Calibri"/>
                        </a:rPr>
                        <a:t>using IMHA as % of number of qualifying patients detained in hospital</a:t>
                      </a:r>
                      <a:endParaRPr lang="en-GB" sz="1200" dirty="0">
                        <a:latin typeface="Segoe UI"/>
                        <a:ea typeface="Calibri"/>
                      </a:endParaRPr>
                    </a:p>
                  </a:txBody>
                  <a:tcPr marL="68580" marR="68580" marT="0" marB="0"/>
                </a:tc>
                <a:tc>
                  <a:txBody>
                    <a:bodyPr/>
                    <a:lstStyle/>
                    <a:p>
                      <a:pPr algn="l">
                        <a:spcBef>
                          <a:spcPts val="1000"/>
                        </a:spcBef>
                        <a:spcAft>
                          <a:spcPts val="0"/>
                        </a:spcAft>
                      </a:pPr>
                      <a:endParaRPr lang="en-US" sz="1200" b="1" dirty="0" smtClean="0">
                        <a:solidFill>
                          <a:srgbClr val="FFFFFF"/>
                        </a:solidFill>
                        <a:latin typeface="Segoe UI"/>
                        <a:ea typeface="Calibri"/>
                      </a:endParaRPr>
                    </a:p>
                    <a:p>
                      <a:pPr algn="l">
                        <a:spcBef>
                          <a:spcPts val="1000"/>
                        </a:spcBef>
                        <a:spcAft>
                          <a:spcPts val="0"/>
                        </a:spcAft>
                      </a:pPr>
                      <a:r>
                        <a:rPr lang="en-US" sz="1200" b="1" dirty="0" smtClean="0">
                          <a:solidFill>
                            <a:srgbClr val="FFFFFF"/>
                          </a:solidFill>
                          <a:latin typeface="Segoe UI"/>
                          <a:ea typeface="Calibri"/>
                        </a:rPr>
                        <a:t>People </a:t>
                      </a:r>
                      <a:r>
                        <a:rPr lang="en-US" sz="1200" b="1" dirty="0">
                          <a:solidFill>
                            <a:srgbClr val="FFFFFF"/>
                          </a:solidFill>
                          <a:latin typeface="Segoe UI"/>
                          <a:ea typeface="Calibri"/>
                        </a:rPr>
                        <a:t>using IMHA as % of qualifying patients on CTOs</a:t>
                      </a:r>
                      <a:endParaRPr lang="en-GB" sz="1200" dirty="0">
                        <a:latin typeface="Segoe UI"/>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A</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19</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5</a:t>
                      </a:r>
                      <a:endParaRPr lang="en-GB" sz="1600" dirty="0">
                        <a:latin typeface="+mn-lt"/>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B</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33</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25</a:t>
                      </a:r>
                      <a:endParaRPr lang="en-GB" sz="1600" dirty="0">
                        <a:latin typeface="+mn-lt"/>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C</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48</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0</a:t>
                      </a:r>
                      <a:endParaRPr lang="en-GB" sz="1600" dirty="0">
                        <a:latin typeface="+mn-lt"/>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D</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92</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N/A</a:t>
                      </a:r>
                      <a:endParaRPr lang="en-GB" sz="1600" dirty="0">
                        <a:latin typeface="+mn-lt"/>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E</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33</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smtClean="0">
                          <a:latin typeface="+mn-lt"/>
                          <a:ea typeface="Calibri"/>
                        </a:rPr>
                        <a:t>Data not </a:t>
                      </a:r>
                      <a:r>
                        <a:rPr lang="en-US" sz="1600" dirty="0">
                          <a:latin typeface="+mn-lt"/>
                          <a:ea typeface="Calibri"/>
                        </a:rPr>
                        <a:t>available</a:t>
                      </a:r>
                      <a:endParaRPr lang="en-GB" sz="1600" dirty="0">
                        <a:latin typeface="+mn-lt"/>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F</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57</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11</a:t>
                      </a:r>
                      <a:endParaRPr lang="en-GB" sz="1600" dirty="0">
                        <a:latin typeface="+mn-lt"/>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G</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40</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55</a:t>
                      </a:r>
                      <a:endParaRPr lang="en-GB" sz="1600" dirty="0">
                        <a:latin typeface="+mn-lt"/>
                        <a:ea typeface="Calibri"/>
                      </a:endParaRPr>
                    </a:p>
                  </a:txBody>
                  <a:tcPr marL="68580" marR="68580" marT="0" marB="0"/>
                </a:tc>
              </a:tr>
              <a:tr h="478946">
                <a:tc>
                  <a:txBody>
                    <a:bodyPr/>
                    <a:lstStyle/>
                    <a:p>
                      <a:pPr algn="l">
                        <a:spcBef>
                          <a:spcPts val="1000"/>
                        </a:spcBef>
                        <a:spcAft>
                          <a:spcPts val="0"/>
                        </a:spcAft>
                      </a:pPr>
                      <a:r>
                        <a:rPr lang="en-US" sz="1600" b="1" dirty="0">
                          <a:latin typeface="+mn-lt"/>
                          <a:ea typeface="Calibri"/>
                        </a:rPr>
                        <a:t>H</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40</a:t>
                      </a:r>
                      <a:endParaRPr lang="en-GB" sz="1600" dirty="0">
                        <a:latin typeface="+mn-lt"/>
                        <a:ea typeface="Calibri"/>
                      </a:endParaRPr>
                    </a:p>
                  </a:txBody>
                  <a:tcPr marL="68580" marR="68580" marT="0" marB="0"/>
                </a:tc>
                <a:tc>
                  <a:txBody>
                    <a:bodyPr/>
                    <a:lstStyle/>
                    <a:p>
                      <a:pPr algn="l">
                        <a:spcBef>
                          <a:spcPts val="1000"/>
                        </a:spcBef>
                        <a:spcAft>
                          <a:spcPts val="0"/>
                        </a:spcAft>
                      </a:pPr>
                      <a:r>
                        <a:rPr lang="en-US" sz="1600" dirty="0">
                          <a:latin typeface="+mn-lt"/>
                          <a:ea typeface="Calibri"/>
                        </a:rPr>
                        <a:t>20</a:t>
                      </a:r>
                      <a:endParaRPr lang="en-GB" sz="1600" dirty="0">
                        <a:latin typeface="+mn-lt"/>
                        <a:ea typeface="Calibri"/>
                      </a:endParaRPr>
                    </a:p>
                  </a:txBody>
                  <a:tcPr marL="68580" marR="68580" marT="0" marB="0"/>
                </a:tc>
              </a:tr>
            </a:tbl>
          </a:graphicData>
        </a:graphic>
      </p:graphicFrame>
      <p:sp>
        <p:nvSpPr>
          <p:cNvPr id="3" name="Title 2"/>
          <p:cNvSpPr>
            <a:spLocks noGrp="1"/>
          </p:cNvSpPr>
          <p:nvPr>
            <p:ph type="title"/>
          </p:nvPr>
        </p:nvSpPr>
        <p:spPr/>
        <p:txBody>
          <a:bodyPr>
            <a:normAutofit/>
          </a:bodyPr>
          <a:lstStyle/>
          <a:p>
            <a:r>
              <a:rPr lang="en-GB" sz="3200" b="1" cap="all" dirty="0" smtClean="0">
                <a:solidFill>
                  <a:schemeClr val="bg2">
                    <a:lumMod val="25000"/>
                  </a:schemeClr>
                </a:solidFill>
              </a:rPr>
              <a:t>Access for people on CTOs </a:t>
            </a:r>
            <a:endParaRPr lang="en-GB" sz="3200" b="1" cap="all"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z="4800" b="1" cap="small" dirty="0" smtClean="0"/>
              <a:t>Accessibility</a:t>
            </a:r>
          </a:p>
        </p:txBody>
      </p:sp>
      <p:sp>
        <p:nvSpPr>
          <p:cNvPr id="18435" name="Content Placeholder 2"/>
          <p:cNvSpPr>
            <a:spLocks noGrp="1"/>
          </p:cNvSpPr>
          <p:nvPr>
            <p:ph idx="1"/>
          </p:nvPr>
        </p:nvSpPr>
        <p:spPr>
          <a:xfrm>
            <a:off x="457200" y="1196975"/>
            <a:ext cx="8229600" cy="5400675"/>
          </a:xfrm>
        </p:spPr>
        <p:txBody>
          <a:bodyPr/>
          <a:lstStyle/>
          <a:p>
            <a:endParaRPr lang="en-GB" sz="3600" dirty="0" smtClean="0"/>
          </a:p>
          <a:p>
            <a:r>
              <a:rPr lang="en-GB" sz="3600" dirty="0" smtClean="0"/>
              <a:t>Less than half entitled were accessing it</a:t>
            </a:r>
          </a:p>
          <a:p>
            <a:r>
              <a:rPr lang="en-GB" sz="3600" dirty="0" smtClean="0"/>
              <a:t>Poor access for some groups </a:t>
            </a:r>
          </a:p>
          <a:p>
            <a:r>
              <a:rPr lang="en-GB" sz="3600" dirty="0" smtClean="0"/>
              <a:t>Those requiring advocacy most making least use – </a:t>
            </a:r>
            <a:r>
              <a:rPr lang="en-GB" sz="3600" i="1" dirty="0" smtClean="0"/>
              <a:t>“hard to reach, easy to ignore” </a:t>
            </a:r>
          </a:p>
          <a:p>
            <a:r>
              <a:rPr lang="en-GB" sz="3600" dirty="0" smtClean="0"/>
              <a:t>IMHA services not always well advertised</a:t>
            </a:r>
          </a:p>
          <a:p>
            <a:r>
              <a:rPr lang="en-GB" sz="3600" dirty="0" smtClean="0"/>
              <a:t>Understanding central to access</a:t>
            </a:r>
          </a:p>
          <a:p>
            <a:endParaRPr lang="en-GB" sz="1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fontAlgn="auto">
              <a:spcAft>
                <a:spcPts val="0"/>
              </a:spcAft>
              <a:defRPr/>
            </a:pPr>
            <a:r>
              <a:rPr lang="en-GB" sz="4000" b="1" cap="all" dirty="0" smtClean="0">
                <a:solidFill>
                  <a:schemeClr val="accent1">
                    <a:lumMod val="50000"/>
                  </a:schemeClr>
                </a:solidFill>
              </a:rPr>
              <a:t>Meeting Diverse Needs? </a:t>
            </a:r>
            <a:endParaRPr lang="en-GB" sz="4000" b="1" cap="all" dirty="0">
              <a:solidFill>
                <a:schemeClr val="accent1">
                  <a:lumMod val="50000"/>
                </a:schemeClr>
              </a:solidFill>
            </a:endParaRPr>
          </a:p>
        </p:txBody>
      </p:sp>
      <p:sp>
        <p:nvSpPr>
          <p:cNvPr id="23555" name="Content Placeholder 1"/>
          <p:cNvSpPr>
            <a:spLocks noGrp="1"/>
          </p:cNvSpPr>
          <p:nvPr>
            <p:ph idx="1"/>
          </p:nvPr>
        </p:nvSpPr>
        <p:spPr>
          <a:xfrm>
            <a:off x="457200" y="1268413"/>
            <a:ext cx="8229600" cy="4738687"/>
          </a:xfrm>
        </p:spPr>
        <p:txBody>
          <a:bodyPr/>
          <a:lstStyle/>
          <a:p>
            <a:r>
              <a:rPr lang="en-GB" sz="2400" dirty="0" smtClean="0"/>
              <a:t>Low uptake among young people, older people, BME groups</a:t>
            </a:r>
          </a:p>
          <a:p>
            <a:r>
              <a:rPr lang="en-GB" sz="2400" dirty="0" smtClean="0"/>
              <a:t>BME issue construed as language issue</a:t>
            </a:r>
          </a:p>
          <a:p>
            <a:r>
              <a:rPr lang="en-GB" sz="2400" dirty="0" smtClean="0"/>
              <a:t>Little evidence of needs assessment directing commissioning</a:t>
            </a:r>
          </a:p>
          <a:p>
            <a:r>
              <a:rPr lang="en-GB" sz="2400" dirty="0" smtClean="0"/>
              <a:t>IMHA services confident about their capacity to respond to diversity</a:t>
            </a:r>
          </a:p>
          <a:p>
            <a:r>
              <a:rPr lang="en-GB" sz="2400" dirty="0" smtClean="0"/>
              <a:t>IMHA workforce mostly female (73%) and white (84%)</a:t>
            </a:r>
          </a:p>
          <a:p>
            <a:r>
              <a:rPr lang="en-GB" sz="2400" dirty="0" smtClean="0"/>
              <a:t>Few small local advocacy services commissioned to provide IMHA most were well established mainstream organisations </a:t>
            </a:r>
          </a:p>
          <a:p>
            <a:r>
              <a:rPr lang="en-GB" sz="2400" dirty="0" smtClean="0"/>
              <a:t>Varied access by people with learning disabilities </a:t>
            </a:r>
          </a:p>
          <a:p>
            <a:endParaRPr lang="en-GB" sz="2400" dirty="0" smtClean="0"/>
          </a:p>
        </p:txBody>
      </p:sp>
      <p:sp>
        <p:nvSpPr>
          <p:cNvPr id="4" name="Oval Callout 3"/>
          <p:cNvSpPr/>
          <p:nvPr/>
        </p:nvSpPr>
        <p:spPr>
          <a:xfrm>
            <a:off x="3132138" y="5157788"/>
            <a:ext cx="2592387" cy="1511300"/>
          </a:xfrm>
          <a:prstGeom prst="wedgeEllipseCallout">
            <a:avLst>
              <a:gd name="adj1" fmla="val -45973"/>
              <a:gd name="adj2" fmla="val 547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i="1" dirty="0"/>
              <a:t>“It’s not for me!”</a:t>
            </a:r>
          </a:p>
        </p:txBody>
      </p:sp>
      <p:sp>
        <p:nvSpPr>
          <p:cNvPr id="5" name="Cloud Callout 4"/>
          <p:cNvSpPr/>
          <p:nvPr/>
        </p:nvSpPr>
        <p:spPr>
          <a:xfrm rot="1049886">
            <a:off x="6416675" y="5037138"/>
            <a:ext cx="2438400" cy="1368425"/>
          </a:xfrm>
          <a:prstGeom prst="cloudCallout">
            <a:avLst>
              <a:gd name="adj1" fmla="val -37118"/>
              <a:gd name="adj2" fmla="val 9387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i="1" dirty="0"/>
              <a:t>Institutionalised racism?</a:t>
            </a:r>
          </a:p>
        </p:txBody>
      </p:sp>
      <p:sp>
        <p:nvSpPr>
          <p:cNvPr id="6" name="Cloud Callout 5"/>
          <p:cNvSpPr/>
          <p:nvPr/>
        </p:nvSpPr>
        <p:spPr>
          <a:xfrm>
            <a:off x="179388" y="5253038"/>
            <a:ext cx="1944687" cy="936625"/>
          </a:xfrm>
          <a:prstGeom prst="cloudCallout">
            <a:avLst>
              <a:gd name="adj1" fmla="val 53821"/>
              <a:gd name="adj2" fmla="val 1149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i="1" dirty="0"/>
              <a:t>One size fits all?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b="1" cap="all" dirty="0" smtClean="0"/>
              <a:t>Range of Advocacy Provided</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smtClean="0"/>
              <a:t>Why does this matter?</a:t>
            </a:r>
            <a:endParaRPr lang="en-GB" b="1" cap="all" dirty="0"/>
          </a:p>
        </p:txBody>
      </p:sp>
      <p:sp>
        <p:nvSpPr>
          <p:cNvPr id="3" name="Content Placeholder 2"/>
          <p:cNvSpPr>
            <a:spLocks noGrp="1"/>
          </p:cNvSpPr>
          <p:nvPr>
            <p:ph idx="1"/>
          </p:nvPr>
        </p:nvSpPr>
        <p:spPr>
          <a:xfrm>
            <a:off x="457200" y="1600200"/>
            <a:ext cx="8229600" cy="5069160"/>
          </a:xfrm>
        </p:spPr>
        <p:txBody>
          <a:bodyPr/>
          <a:lstStyle/>
          <a:p>
            <a:r>
              <a:rPr lang="en-GB" dirty="0" smtClean="0"/>
              <a:t>It’s the law</a:t>
            </a:r>
          </a:p>
          <a:p>
            <a:r>
              <a:rPr lang="en-GB" dirty="0" smtClean="0"/>
              <a:t>Recovery focus</a:t>
            </a:r>
          </a:p>
          <a:p>
            <a:r>
              <a:rPr lang="en-GB" dirty="0" smtClean="0"/>
              <a:t>Health and Social Care Act 2012</a:t>
            </a:r>
          </a:p>
          <a:p>
            <a:pPr lvl="1"/>
            <a:r>
              <a:rPr lang="en-GB" dirty="0" smtClean="0"/>
              <a:t>Shift in commissioning arrangements</a:t>
            </a:r>
          </a:p>
          <a:p>
            <a:r>
              <a:rPr lang="en-GB" dirty="0" smtClean="0"/>
              <a:t>Best practice</a:t>
            </a:r>
          </a:p>
          <a:p>
            <a:pPr lvl="1"/>
            <a:r>
              <a:rPr lang="en-GB" dirty="0" smtClean="0"/>
              <a:t>Self-determination</a:t>
            </a:r>
          </a:p>
          <a:p>
            <a:pPr lvl="1"/>
            <a:r>
              <a:rPr lang="en-GB" dirty="0" smtClean="0"/>
              <a:t>Co-production?</a:t>
            </a:r>
          </a:p>
          <a:p>
            <a:pPr lvl="1"/>
            <a:r>
              <a:rPr lang="en-GB" dirty="0" smtClean="0"/>
              <a:t>Empowerment?</a:t>
            </a:r>
          </a:p>
          <a:p>
            <a:pPr lvl="1"/>
            <a:r>
              <a:rPr lang="en-GB" dirty="0" smtClean="0"/>
              <a:t>Collaborative relationships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b="1" cap="all" dirty="0" smtClean="0"/>
              <a:t>Multiple Advocacy Roles</a:t>
            </a:r>
          </a:p>
        </p:txBody>
      </p:sp>
      <p:sp>
        <p:nvSpPr>
          <p:cNvPr id="3" name="Content Placeholder 2"/>
          <p:cNvSpPr>
            <a:spLocks noGrp="1"/>
          </p:cNvSpPr>
          <p:nvPr>
            <p:ph idx="1"/>
          </p:nvPr>
        </p:nvSpPr>
        <p:spPr>
          <a:xfrm>
            <a:off x="457200" y="1341438"/>
            <a:ext cx="8229600" cy="4784725"/>
          </a:xfrm>
        </p:spPr>
        <p:txBody>
          <a:bodyPr rtlCol="0">
            <a:normAutofit/>
          </a:bodyPr>
          <a:lstStyle/>
          <a:p>
            <a:pPr fontAlgn="auto">
              <a:spcAft>
                <a:spcPts val="0"/>
              </a:spcAft>
              <a:buFont typeface="Arial" pitchFamily="34" charset="0"/>
              <a:buChar char="•"/>
              <a:defRPr/>
            </a:pPr>
            <a:r>
              <a:rPr lang="en-GB" dirty="0" smtClean="0"/>
              <a:t>3 out of 4 IMHAs also generic advocates</a:t>
            </a:r>
          </a:p>
          <a:p>
            <a:pPr fontAlgn="auto">
              <a:spcAft>
                <a:spcPts val="0"/>
              </a:spcAft>
              <a:buFont typeface="Arial" pitchFamily="34" charset="0"/>
              <a:buChar char="•"/>
              <a:defRPr/>
            </a:pPr>
            <a:r>
              <a:rPr lang="en-GB" dirty="0" smtClean="0"/>
              <a:t>Fewer were IMCA</a:t>
            </a:r>
          </a:p>
          <a:p>
            <a:pPr marL="0" indent="0" fontAlgn="auto">
              <a:spcAft>
                <a:spcPts val="0"/>
              </a:spcAft>
              <a:buFont typeface="Arial" pitchFamily="34" charset="0"/>
              <a:buNone/>
              <a:defRPr/>
            </a:pPr>
            <a:endParaRPr lang="en-GB" dirty="0"/>
          </a:p>
        </p:txBody>
      </p:sp>
      <p:sp>
        <p:nvSpPr>
          <p:cNvPr id="4" name="Rounded Rectangular Callout 3"/>
          <p:cNvSpPr/>
          <p:nvPr/>
        </p:nvSpPr>
        <p:spPr>
          <a:xfrm>
            <a:off x="395288" y="2492375"/>
            <a:ext cx="8137525" cy="3803650"/>
          </a:xfrm>
          <a:prstGeom prst="wedgeRoundRectCallout">
            <a:avLst>
              <a:gd name="adj1" fmla="val -48816"/>
              <a:gd name="adj2" fmla="val 6088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i="1" dirty="0">
                <a:solidFill>
                  <a:schemeClr val="tx2">
                    <a:lumMod val="50000"/>
                  </a:schemeClr>
                </a:solidFill>
              </a:rPr>
              <a:t>“I think it’s an advantage to the patients that I can do both because I don’t then have cut off points where I say `oh well you’re voluntary now so I’m not advocating for you anymore’... because we do community … if I’m doing something for somebody and they’re discharged or they leave the unit, I will continue advocating for them until their issues are resolved or they’re happy and satisfied...”  (IMHA)</a:t>
            </a:r>
            <a:endParaRPr lang="en-GB" sz="2800" i="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813"/>
            <a:ext cx="8229600" cy="1143000"/>
          </a:xfrm>
        </p:spPr>
        <p:txBody>
          <a:bodyPr rtlCol="0">
            <a:normAutofit fontScale="90000"/>
          </a:bodyPr>
          <a:lstStyle/>
          <a:p>
            <a:pPr fontAlgn="auto">
              <a:spcAft>
                <a:spcPts val="0"/>
              </a:spcAft>
              <a:defRPr/>
            </a:pPr>
            <a:r>
              <a:rPr lang="en-GB" b="1" cap="all" dirty="0" smtClean="0"/>
              <a:t>Variation in Number &amp; Type of IMHA Provider</a:t>
            </a:r>
            <a:endParaRPr lang="en-GB" b="1" cap="all" dirty="0"/>
          </a:p>
        </p:txBody>
      </p:sp>
      <p:graphicFrame>
        <p:nvGraphicFramePr>
          <p:cNvPr id="4" name="Content Placeholder 3"/>
          <p:cNvGraphicFramePr>
            <a:graphicFrameLocks noGrp="1"/>
          </p:cNvGraphicFramePr>
          <p:nvPr>
            <p:ph idx="1"/>
          </p:nvPr>
        </p:nvGraphicFramePr>
        <p:xfrm>
          <a:off x="611188" y="1844675"/>
          <a:ext cx="8208961" cy="3744914"/>
        </p:xfrm>
        <a:graphic>
          <a:graphicData uri="http://schemas.openxmlformats.org/drawingml/2006/table">
            <a:tbl>
              <a:tblPr firstRow="1" firstCol="1" bandRow="1"/>
              <a:tblGrid>
                <a:gridCol w="2992425"/>
                <a:gridCol w="651956"/>
                <a:gridCol w="651956"/>
                <a:gridCol w="651956"/>
                <a:gridCol w="651956"/>
                <a:gridCol w="651956"/>
                <a:gridCol w="651956"/>
                <a:gridCol w="651956"/>
                <a:gridCol w="652844"/>
              </a:tblGrid>
              <a:tr h="1872457">
                <a:tc>
                  <a:txBody>
                    <a:bodyPr/>
                    <a:lstStyle/>
                    <a:p>
                      <a:pPr>
                        <a:spcBef>
                          <a:spcPts val="1000"/>
                        </a:spcBef>
                        <a:spcAft>
                          <a:spcPts val="0"/>
                        </a:spcAft>
                      </a:pPr>
                      <a:r>
                        <a:rPr lang="en-US" sz="3600" b="1" dirty="0">
                          <a:solidFill>
                            <a:srgbClr val="FFFFFF"/>
                          </a:solidFill>
                          <a:effectLst/>
                          <a:latin typeface="Segoe UI"/>
                          <a:ea typeface="Calibri"/>
                          <a:cs typeface="Times New Roman"/>
                        </a:rPr>
                        <a:t>Case Study Site  </a:t>
                      </a:r>
                      <a:endParaRPr lang="en-GB" sz="3600" dirty="0">
                        <a:effectLst/>
                        <a:latin typeface="Segoe U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dirty="0">
                          <a:solidFill>
                            <a:srgbClr val="FFFFFF"/>
                          </a:solidFill>
                          <a:effectLst/>
                          <a:latin typeface="Segoe UI"/>
                          <a:ea typeface="Calibri"/>
                          <a:cs typeface="Times New Roman"/>
                        </a:rPr>
                        <a:t>A</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a:solidFill>
                            <a:srgbClr val="FFFFFF"/>
                          </a:solidFill>
                          <a:effectLst/>
                          <a:latin typeface="Segoe UI"/>
                          <a:ea typeface="Calibri"/>
                          <a:cs typeface="Times New Roman"/>
                        </a:rPr>
                        <a:t>B</a:t>
                      </a:r>
                      <a:endParaRPr lang="en-GB" sz="360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a:solidFill>
                            <a:srgbClr val="FFFFFF"/>
                          </a:solidFill>
                          <a:effectLst/>
                          <a:latin typeface="Segoe UI"/>
                          <a:ea typeface="Calibri"/>
                          <a:cs typeface="Times New Roman"/>
                        </a:rPr>
                        <a:t>C</a:t>
                      </a:r>
                      <a:endParaRPr lang="en-GB" sz="360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a:solidFill>
                            <a:srgbClr val="FFFFFF"/>
                          </a:solidFill>
                          <a:effectLst/>
                          <a:latin typeface="Segoe UI"/>
                          <a:ea typeface="Calibri"/>
                          <a:cs typeface="Times New Roman"/>
                        </a:rPr>
                        <a:t>D</a:t>
                      </a:r>
                      <a:endParaRPr lang="en-GB" sz="360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dirty="0">
                          <a:solidFill>
                            <a:srgbClr val="FFFFFF"/>
                          </a:solidFill>
                          <a:effectLst/>
                          <a:latin typeface="Segoe UI"/>
                          <a:ea typeface="Calibri"/>
                          <a:cs typeface="Times New Roman"/>
                        </a:rPr>
                        <a:t>E</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a:solidFill>
                            <a:srgbClr val="FFFFFF"/>
                          </a:solidFill>
                          <a:effectLst/>
                          <a:latin typeface="Segoe UI"/>
                          <a:ea typeface="Calibri"/>
                          <a:cs typeface="Times New Roman"/>
                        </a:rPr>
                        <a:t>F</a:t>
                      </a:r>
                      <a:endParaRPr lang="en-GB" sz="360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dirty="0">
                          <a:solidFill>
                            <a:srgbClr val="FFFFFF"/>
                          </a:solidFill>
                          <a:effectLst/>
                          <a:latin typeface="Segoe UI"/>
                          <a:ea typeface="Calibri"/>
                          <a:cs typeface="Times New Roman"/>
                        </a:rPr>
                        <a:t>G</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3600" b="1" dirty="0">
                          <a:solidFill>
                            <a:srgbClr val="FFFFFF"/>
                          </a:solidFill>
                          <a:effectLst/>
                          <a:latin typeface="Segoe UI"/>
                          <a:ea typeface="Calibri"/>
                          <a:cs typeface="Times New Roman"/>
                        </a:rPr>
                        <a:t>H</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r>
              <a:tr h="1872457">
                <a:tc>
                  <a:txBody>
                    <a:bodyPr/>
                    <a:lstStyle/>
                    <a:p>
                      <a:pPr>
                        <a:spcBef>
                          <a:spcPts val="1000"/>
                        </a:spcBef>
                        <a:spcAft>
                          <a:spcPts val="0"/>
                        </a:spcAft>
                      </a:pPr>
                      <a:r>
                        <a:rPr lang="en-US" sz="3600" dirty="0" smtClean="0">
                          <a:effectLst/>
                          <a:latin typeface="Segoe UI"/>
                          <a:ea typeface="Calibri"/>
                          <a:cs typeface="Times New Roman"/>
                        </a:rPr>
                        <a:t>Number </a:t>
                      </a:r>
                      <a:r>
                        <a:rPr lang="en-US" sz="3600" dirty="0">
                          <a:effectLst/>
                          <a:latin typeface="Segoe UI"/>
                          <a:ea typeface="Calibri"/>
                          <a:cs typeface="Times New Roman"/>
                        </a:rPr>
                        <a:t>of IMHA providers</a:t>
                      </a:r>
                      <a:endParaRPr lang="en-GB" sz="3600" dirty="0">
                        <a:effectLst/>
                        <a:latin typeface="Segoe U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dirty="0">
                          <a:effectLst/>
                          <a:latin typeface="Segoe UI"/>
                          <a:ea typeface="Calibri"/>
                          <a:cs typeface="Times New Roman"/>
                        </a:rPr>
                        <a:t>3 </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dirty="0">
                          <a:effectLst/>
                          <a:latin typeface="Segoe UI"/>
                          <a:ea typeface="Calibri"/>
                          <a:cs typeface="Times New Roman"/>
                        </a:rPr>
                        <a:t>4 </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dirty="0">
                          <a:effectLst/>
                          <a:latin typeface="Segoe UI"/>
                          <a:ea typeface="Calibri"/>
                          <a:cs typeface="Times New Roman"/>
                        </a:rPr>
                        <a:t>1</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dirty="0">
                          <a:effectLst/>
                          <a:latin typeface="Segoe UI"/>
                          <a:ea typeface="Calibri"/>
                          <a:cs typeface="Times New Roman"/>
                        </a:rPr>
                        <a:t>2  </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dirty="0">
                          <a:effectLst/>
                          <a:latin typeface="Segoe UI"/>
                          <a:ea typeface="Calibri"/>
                          <a:cs typeface="Times New Roman"/>
                        </a:rPr>
                        <a:t>2</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dirty="0">
                          <a:effectLst/>
                          <a:latin typeface="Segoe UI"/>
                          <a:ea typeface="Calibri"/>
                          <a:cs typeface="Times New Roman"/>
                        </a:rPr>
                        <a:t>1</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a:effectLst/>
                          <a:latin typeface="Segoe UI"/>
                          <a:ea typeface="Calibri"/>
                          <a:cs typeface="Times New Roman"/>
                        </a:rPr>
                        <a:t>5</a:t>
                      </a:r>
                      <a:endParaRPr lang="en-GB" sz="360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en-US" sz="3600" dirty="0">
                          <a:effectLst/>
                          <a:latin typeface="Segoe UI"/>
                          <a:ea typeface="Calibri"/>
                          <a:cs typeface="Times New Roman"/>
                        </a:rPr>
                        <a:t>5  </a:t>
                      </a:r>
                      <a:endParaRPr lang="en-GB" sz="36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rtlCol="0">
            <a:noAutofit/>
          </a:bodyPr>
          <a:lstStyle/>
          <a:p>
            <a:pPr fontAlgn="auto">
              <a:spcAft>
                <a:spcPts val="0"/>
              </a:spcAft>
              <a:defRPr/>
            </a:pPr>
            <a:r>
              <a:rPr lang="en-GB" sz="3600" b="1" cap="all" dirty="0" smtClean="0"/>
              <a:t>Non IMHA Users’ </a:t>
            </a:r>
            <a:br>
              <a:rPr lang="en-GB" sz="3600" b="1" cap="all" dirty="0" smtClean="0"/>
            </a:br>
            <a:r>
              <a:rPr lang="en-GB" sz="3600" b="1" cap="all" dirty="0" smtClean="0"/>
              <a:t>Understanding of IMHA</a:t>
            </a:r>
            <a:endParaRPr lang="en-GB" sz="3600" b="1" cap="all" dirty="0"/>
          </a:p>
        </p:txBody>
      </p:sp>
      <p:sp>
        <p:nvSpPr>
          <p:cNvPr id="3" name="Content Placeholder 2"/>
          <p:cNvSpPr>
            <a:spLocks noGrp="1"/>
          </p:cNvSpPr>
          <p:nvPr>
            <p:ph idx="1"/>
          </p:nvPr>
        </p:nvSpPr>
        <p:spPr/>
        <p:txBody>
          <a:bodyPr rtlCol="0">
            <a:normAutofit/>
          </a:bodyPr>
          <a:lstStyle/>
          <a:p>
            <a:pPr fontAlgn="auto">
              <a:spcAft>
                <a:spcPts val="0"/>
              </a:spcAft>
              <a:defRPr/>
            </a:pPr>
            <a:endParaRPr lang="en-GB" dirty="0" smtClean="0"/>
          </a:p>
          <a:p>
            <a:pPr fontAlgn="auto">
              <a:spcAft>
                <a:spcPts val="0"/>
              </a:spcAft>
              <a:defRPr/>
            </a:pPr>
            <a:r>
              <a:rPr lang="en-GB" dirty="0" smtClean="0"/>
              <a:t>Had not heard about IMHA </a:t>
            </a:r>
          </a:p>
          <a:p>
            <a:pPr fontAlgn="auto">
              <a:spcAft>
                <a:spcPts val="0"/>
              </a:spcAft>
              <a:defRPr/>
            </a:pPr>
            <a:r>
              <a:rPr lang="en-GB" dirty="0" smtClean="0"/>
              <a:t>Thought it was linked to mental health services or local authorities</a:t>
            </a:r>
          </a:p>
          <a:p>
            <a:pPr fontAlgn="auto">
              <a:spcAft>
                <a:spcPts val="0"/>
              </a:spcAft>
              <a:defRPr/>
            </a:pPr>
            <a:r>
              <a:rPr lang="en-GB" dirty="0" smtClean="0"/>
              <a:t>Confused it with ICAS or support worker role</a:t>
            </a:r>
          </a:p>
          <a:p>
            <a:pPr fontAlgn="auto">
              <a:spcAft>
                <a:spcPts val="0"/>
              </a:spcAft>
              <a:defRPr/>
            </a:pPr>
            <a:r>
              <a:rPr lang="en-US" dirty="0" smtClean="0"/>
              <a:t>Assume role </a:t>
            </a:r>
            <a:r>
              <a:rPr lang="en-US" dirty="0"/>
              <a:t>is to provide </a:t>
            </a:r>
            <a:r>
              <a:rPr lang="en-US" dirty="0" smtClean="0"/>
              <a:t>support generally including with complaints</a:t>
            </a:r>
            <a:endParaRPr lang="en-GB" dirty="0" smtClean="0"/>
          </a:p>
          <a:p>
            <a:pPr marL="0" indent="0" fontAlgn="auto">
              <a:spcAft>
                <a:spcPts val="0"/>
              </a:spcAft>
              <a:buFont typeface="Arial" pitchFamily="34" charset="0"/>
              <a:buNone/>
              <a:defRPr/>
            </a:pPr>
            <a:endParaRPr lang="en-GB" i="1" dirty="0" smtClean="0"/>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endParaRPr lang="en-GB" dirty="0" smtClean="0">
              <a:solidFill>
                <a:schemeClr val="accent2"/>
              </a:solidFill>
            </a:endParaRP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7544" y="188640"/>
            <a:ext cx="8229600" cy="778098"/>
          </a:xfrm>
        </p:spPr>
        <p:txBody>
          <a:bodyPr/>
          <a:lstStyle/>
          <a:p>
            <a:r>
              <a:rPr lang="en-GB" b="1" cap="all" dirty="0" smtClean="0"/>
              <a:t>IMHA Users Said….</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52736"/>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2692896"/>
          </a:xfrm>
        </p:spPr>
        <p:txBody>
          <a:bodyPr/>
          <a:lstStyle/>
          <a:p>
            <a:pPr marL="109537" indent="0">
              <a:buNone/>
            </a:pPr>
            <a:endParaRPr lang="en-GB" sz="2800" dirty="0" smtClean="0"/>
          </a:p>
          <a:p>
            <a:pPr marL="109537" indent="0">
              <a:buNone/>
            </a:pPr>
            <a:endParaRPr lang="en-GB" sz="2800" dirty="0"/>
          </a:p>
          <a:p>
            <a:pPr marL="109537" indent="0">
              <a:buNone/>
            </a:pPr>
            <a:endParaRPr lang="en-GB" sz="2800" dirty="0" smtClean="0"/>
          </a:p>
          <a:p>
            <a:pPr marL="109537" indent="0">
              <a:buNone/>
            </a:pPr>
            <a:endParaRPr lang="en-GB" sz="2800" dirty="0"/>
          </a:p>
          <a:p>
            <a:pPr marL="109537" indent="0">
              <a:buNone/>
            </a:pPr>
            <a:endParaRPr lang="en-GB" sz="2800" dirty="0" smtClean="0"/>
          </a:p>
          <a:p>
            <a:pPr marL="109537" indent="0">
              <a:buNone/>
            </a:pPr>
            <a:endParaRPr lang="en-GB" sz="2800" dirty="0"/>
          </a:p>
          <a:p>
            <a:pPr marL="109537" indent="0">
              <a:buNone/>
            </a:pPr>
            <a:endParaRPr lang="en-GB" sz="2800" dirty="0" smtClean="0"/>
          </a:p>
          <a:p>
            <a:pPr>
              <a:buFont typeface="Wingdings" pitchFamily="2" charset="2"/>
              <a:buChar char="Ø"/>
            </a:pPr>
            <a:r>
              <a:rPr lang="en-GB" sz="2400" dirty="0" smtClean="0"/>
              <a:t>Framing staff </a:t>
            </a:r>
            <a:r>
              <a:rPr lang="en-GB" sz="2400" dirty="0"/>
              <a:t>role </a:t>
            </a:r>
            <a:r>
              <a:rPr lang="en-GB" sz="2400" dirty="0" smtClean="0"/>
              <a:t>in terms of being the “patients advocate” and thus IMHA understood as best </a:t>
            </a:r>
            <a:r>
              <a:rPr lang="en-GB" sz="2400" dirty="0"/>
              <a:t>interests </a:t>
            </a:r>
            <a:r>
              <a:rPr lang="en-GB" sz="2400" dirty="0" smtClean="0"/>
              <a:t>advocacy</a:t>
            </a:r>
          </a:p>
          <a:p>
            <a:pPr>
              <a:buFont typeface="Wingdings" pitchFamily="2" charset="2"/>
              <a:buChar char="Ø"/>
            </a:pPr>
            <a:r>
              <a:rPr lang="en-GB" sz="2400" dirty="0" smtClean="0"/>
              <a:t>Training </a:t>
            </a:r>
            <a:r>
              <a:rPr lang="en-GB" sz="2400" dirty="0"/>
              <a:t>generally superficial</a:t>
            </a:r>
          </a:p>
          <a:p>
            <a:pPr marL="109537" indent="0">
              <a:buNone/>
            </a:pPr>
            <a:endParaRPr lang="en-GB" sz="2800" dirty="0"/>
          </a:p>
          <a:p>
            <a:endParaRPr lang="en-GB" dirty="0"/>
          </a:p>
        </p:txBody>
      </p:sp>
      <p:sp>
        <p:nvSpPr>
          <p:cNvPr id="3" name="Title 2"/>
          <p:cNvSpPr>
            <a:spLocks noGrp="1"/>
          </p:cNvSpPr>
          <p:nvPr>
            <p:ph type="title"/>
          </p:nvPr>
        </p:nvSpPr>
        <p:spPr/>
        <p:txBody>
          <a:bodyPr>
            <a:normAutofit/>
          </a:bodyPr>
          <a:lstStyle/>
          <a:p>
            <a:r>
              <a:rPr lang="en-GB" sz="3200" b="1" cap="all" dirty="0">
                <a:solidFill>
                  <a:schemeClr val="bg2">
                    <a:lumMod val="25000"/>
                  </a:schemeClr>
                </a:solidFill>
              </a:rPr>
              <a:t>Understanding of IMHA </a:t>
            </a:r>
            <a:r>
              <a:rPr lang="en-GB" sz="3200" b="1" cap="all" dirty="0" smtClean="0">
                <a:solidFill>
                  <a:schemeClr val="bg2">
                    <a:lumMod val="25000"/>
                  </a:schemeClr>
                </a:solidFill>
              </a:rPr>
              <a:t>advocacy by mental health staff</a:t>
            </a:r>
            <a:endParaRPr lang="en-GB" sz="3200" b="1" cap="all" dirty="0">
              <a:solidFill>
                <a:schemeClr val="bg2">
                  <a:lumMod val="2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36434623"/>
              </p:ext>
            </p:extLst>
          </p:nvPr>
        </p:nvGraphicFramePr>
        <p:xfrm>
          <a:off x="1043608" y="1844824"/>
          <a:ext cx="6480719" cy="2119455"/>
        </p:xfrm>
        <a:graphic>
          <a:graphicData uri="http://schemas.openxmlformats.org/drawingml/2006/table">
            <a:tbl>
              <a:tblPr firstRow="1" firstCol="1" bandRow="1">
                <a:tableStyleId>{5C22544A-7EE6-4342-B048-85BDC9FD1C3A}</a:tableStyleId>
              </a:tblPr>
              <a:tblGrid>
                <a:gridCol w="1800200"/>
                <a:gridCol w="1440160"/>
                <a:gridCol w="1584176"/>
                <a:gridCol w="1656183"/>
              </a:tblGrid>
              <a:tr h="1008112">
                <a:tc>
                  <a:txBody>
                    <a:bodyPr/>
                    <a:lstStyle/>
                    <a:p>
                      <a:pPr>
                        <a:spcBef>
                          <a:spcPts val="1000"/>
                        </a:spcBef>
                        <a:spcAft>
                          <a:spcPts val="0"/>
                        </a:spcAft>
                      </a:pPr>
                      <a:endParaRPr lang="en-US" sz="1200" dirty="0" smtClean="0">
                        <a:effectLst/>
                      </a:endParaRPr>
                    </a:p>
                    <a:p>
                      <a:pPr>
                        <a:spcBef>
                          <a:spcPts val="1000"/>
                        </a:spcBef>
                        <a:spcAft>
                          <a:spcPts val="0"/>
                        </a:spcAft>
                      </a:pPr>
                      <a:r>
                        <a:rPr lang="en-US" sz="1200" dirty="0" smtClean="0">
                          <a:effectLst/>
                        </a:rPr>
                        <a:t>% </a:t>
                      </a:r>
                      <a:r>
                        <a:rPr lang="en-US" sz="1200" dirty="0">
                          <a:effectLst/>
                        </a:rPr>
                        <a:t>of mental health staff asked who were able to recall name of IMHA or of the service</a:t>
                      </a:r>
                      <a:endParaRPr lang="en-GB" sz="1200" dirty="0">
                        <a:effectLst/>
                        <a:latin typeface="Segoe UI"/>
                        <a:ea typeface="Calibri"/>
                        <a:cs typeface="Times New Roman"/>
                      </a:endParaRPr>
                    </a:p>
                  </a:txBody>
                  <a:tcPr marL="68580" marR="68580" marT="0" marB="0"/>
                </a:tc>
                <a:tc>
                  <a:txBody>
                    <a:bodyPr/>
                    <a:lstStyle/>
                    <a:p>
                      <a:pPr>
                        <a:spcBef>
                          <a:spcPts val="1000"/>
                        </a:spcBef>
                        <a:spcAft>
                          <a:spcPts val="0"/>
                        </a:spcAft>
                      </a:pPr>
                      <a:endParaRPr lang="en-US" sz="1200" dirty="0" smtClean="0">
                        <a:effectLst/>
                      </a:endParaRPr>
                    </a:p>
                    <a:p>
                      <a:pPr>
                        <a:spcBef>
                          <a:spcPts val="1000"/>
                        </a:spcBef>
                        <a:spcAft>
                          <a:spcPts val="0"/>
                        </a:spcAft>
                      </a:pPr>
                      <a:r>
                        <a:rPr lang="en-US" sz="1200" dirty="0" smtClean="0">
                          <a:effectLst/>
                        </a:rPr>
                        <a:t>Confusion </a:t>
                      </a:r>
                      <a:r>
                        <a:rPr lang="en-US" sz="1200" dirty="0">
                          <a:effectLst/>
                        </a:rPr>
                        <a:t>with IMCA</a:t>
                      </a:r>
                      <a:endParaRPr lang="en-GB" sz="1200" dirty="0">
                        <a:effectLst/>
                        <a:latin typeface="Segoe UI"/>
                        <a:ea typeface="Calibri"/>
                        <a:cs typeface="Times New Roman"/>
                      </a:endParaRPr>
                    </a:p>
                  </a:txBody>
                  <a:tcPr marL="68580" marR="68580" marT="0" marB="0"/>
                </a:tc>
                <a:tc>
                  <a:txBody>
                    <a:bodyPr/>
                    <a:lstStyle/>
                    <a:p>
                      <a:pPr>
                        <a:spcBef>
                          <a:spcPts val="1000"/>
                        </a:spcBef>
                        <a:spcAft>
                          <a:spcPts val="0"/>
                        </a:spcAft>
                      </a:pPr>
                      <a:endParaRPr lang="en-US" sz="1200" dirty="0" smtClean="0">
                        <a:effectLst/>
                      </a:endParaRPr>
                    </a:p>
                    <a:p>
                      <a:pPr>
                        <a:spcBef>
                          <a:spcPts val="1000"/>
                        </a:spcBef>
                        <a:spcAft>
                          <a:spcPts val="0"/>
                        </a:spcAft>
                      </a:pPr>
                      <a:r>
                        <a:rPr lang="en-US" sz="1200" dirty="0" smtClean="0">
                          <a:effectLst/>
                        </a:rPr>
                        <a:t>% </a:t>
                      </a:r>
                      <a:r>
                        <a:rPr lang="en-US" sz="1200" dirty="0">
                          <a:effectLst/>
                        </a:rPr>
                        <a:t>of mental health staff interviewed understand that it is an obligation</a:t>
                      </a:r>
                      <a:endParaRPr lang="en-GB" sz="1200" dirty="0">
                        <a:effectLst/>
                        <a:latin typeface="Segoe UI"/>
                        <a:ea typeface="Calibri"/>
                        <a:cs typeface="Times New Roman"/>
                      </a:endParaRPr>
                    </a:p>
                  </a:txBody>
                  <a:tcPr marL="68580" marR="68580" marT="0" marB="0"/>
                </a:tc>
                <a:tc>
                  <a:txBody>
                    <a:bodyPr/>
                    <a:lstStyle/>
                    <a:p>
                      <a:pPr>
                        <a:spcBef>
                          <a:spcPts val="1000"/>
                        </a:spcBef>
                        <a:spcAft>
                          <a:spcPts val="0"/>
                        </a:spcAft>
                      </a:pPr>
                      <a:endParaRPr lang="en-US" sz="1200" dirty="0" smtClean="0">
                        <a:effectLst/>
                      </a:endParaRPr>
                    </a:p>
                    <a:p>
                      <a:pPr>
                        <a:spcBef>
                          <a:spcPts val="1000"/>
                        </a:spcBef>
                        <a:spcAft>
                          <a:spcPts val="0"/>
                        </a:spcAft>
                      </a:pPr>
                      <a:r>
                        <a:rPr lang="en-US" sz="1200" dirty="0" smtClean="0">
                          <a:effectLst/>
                        </a:rPr>
                        <a:t>% </a:t>
                      </a:r>
                      <a:r>
                        <a:rPr lang="en-US" sz="1200" dirty="0">
                          <a:effectLst/>
                        </a:rPr>
                        <a:t>of mental health staff interviewed that knew  IMHAs can access records</a:t>
                      </a:r>
                      <a:endParaRPr lang="en-GB" sz="1200" dirty="0">
                        <a:effectLst/>
                        <a:latin typeface="Segoe UI"/>
                        <a:ea typeface="Calibri"/>
                        <a:cs typeface="Times New Roman"/>
                      </a:endParaRPr>
                    </a:p>
                  </a:txBody>
                  <a:tcPr marL="68580" marR="68580" marT="0" marB="0"/>
                </a:tc>
              </a:tr>
              <a:tr h="1078055">
                <a:tc>
                  <a:txBody>
                    <a:bodyPr/>
                    <a:lstStyle/>
                    <a:p>
                      <a:pPr algn="l">
                        <a:spcBef>
                          <a:spcPts val="1000"/>
                        </a:spcBef>
                        <a:spcAft>
                          <a:spcPts val="0"/>
                        </a:spcAft>
                      </a:pPr>
                      <a:endParaRPr lang="en-US" sz="1200" dirty="0" smtClean="0">
                        <a:solidFill>
                          <a:schemeClr val="tx1"/>
                        </a:solidFill>
                        <a:effectLst/>
                      </a:endParaRPr>
                    </a:p>
                    <a:p>
                      <a:pPr algn="l">
                        <a:spcBef>
                          <a:spcPts val="1000"/>
                        </a:spcBef>
                        <a:spcAft>
                          <a:spcPts val="0"/>
                        </a:spcAft>
                      </a:pPr>
                      <a:r>
                        <a:rPr lang="en-US" sz="1200" dirty="0" smtClean="0">
                          <a:solidFill>
                            <a:schemeClr val="tx1"/>
                          </a:solidFill>
                          <a:effectLst/>
                        </a:rPr>
                        <a:t>15 </a:t>
                      </a:r>
                      <a:r>
                        <a:rPr lang="en-US" sz="1200" dirty="0">
                          <a:solidFill>
                            <a:schemeClr val="tx1"/>
                          </a:solidFill>
                          <a:effectLst/>
                        </a:rPr>
                        <a:t>-100% but was influenced by organisational changes</a:t>
                      </a:r>
                      <a:endParaRPr lang="en-GB" sz="1200" dirty="0">
                        <a:solidFill>
                          <a:schemeClr val="tx1"/>
                        </a:solidFill>
                        <a:effectLst/>
                        <a:latin typeface="Segoe UI"/>
                        <a:ea typeface="Calibri"/>
                        <a:cs typeface="Times New Roman"/>
                      </a:endParaRPr>
                    </a:p>
                  </a:txBody>
                  <a:tcPr marL="68580" marR="68580" marT="0" marB="0">
                    <a:solidFill>
                      <a:schemeClr val="bg2">
                        <a:lumMod val="75000"/>
                      </a:schemeClr>
                    </a:solidFill>
                  </a:tcPr>
                </a:tc>
                <a:tc>
                  <a:txBody>
                    <a:bodyPr/>
                    <a:lstStyle/>
                    <a:p>
                      <a:pPr>
                        <a:spcBef>
                          <a:spcPts val="1000"/>
                        </a:spcBef>
                        <a:spcAft>
                          <a:spcPts val="0"/>
                        </a:spcAft>
                      </a:pPr>
                      <a:endParaRPr lang="en-US" sz="1200" b="1" dirty="0" smtClean="0">
                        <a:solidFill>
                          <a:schemeClr val="tx1"/>
                        </a:solidFill>
                        <a:effectLst/>
                      </a:endParaRPr>
                    </a:p>
                    <a:p>
                      <a:pPr>
                        <a:spcBef>
                          <a:spcPts val="1000"/>
                        </a:spcBef>
                        <a:spcAft>
                          <a:spcPts val="0"/>
                        </a:spcAft>
                      </a:pPr>
                      <a:r>
                        <a:rPr lang="en-US" sz="1200" b="1" dirty="0" smtClean="0">
                          <a:solidFill>
                            <a:schemeClr val="tx1"/>
                          </a:solidFill>
                          <a:effectLst/>
                        </a:rPr>
                        <a:t>18-45</a:t>
                      </a:r>
                      <a:r>
                        <a:rPr lang="en-US" sz="1200" b="1" dirty="0">
                          <a:solidFill>
                            <a:schemeClr val="tx1"/>
                          </a:solidFill>
                          <a:effectLst/>
                        </a:rPr>
                        <a:t>% but community staff with little contact</a:t>
                      </a:r>
                      <a:endParaRPr lang="en-GB" sz="1200" b="1" dirty="0">
                        <a:solidFill>
                          <a:schemeClr val="tx1"/>
                        </a:solidFill>
                        <a:effectLst/>
                        <a:latin typeface="Segoe UI"/>
                        <a:ea typeface="Calibri"/>
                        <a:cs typeface="Times New Roman"/>
                      </a:endParaRPr>
                    </a:p>
                  </a:txBody>
                  <a:tcPr marL="68580" marR="68580" marT="0" marB="0">
                    <a:solidFill>
                      <a:schemeClr val="bg2">
                        <a:lumMod val="75000"/>
                      </a:schemeClr>
                    </a:solidFill>
                  </a:tcPr>
                </a:tc>
                <a:tc>
                  <a:txBody>
                    <a:bodyPr/>
                    <a:lstStyle/>
                    <a:p>
                      <a:pPr>
                        <a:spcBef>
                          <a:spcPts val="1000"/>
                        </a:spcBef>
                        <a:spcAft>
                          <a:spcPts val="0"/>
                        </a:spcAft>
                      </a:pPr>
                      <a:endParaRPr lang="en-US" sz="1200" b="1" dirty="0" smtClean="0">
                        <a:effectLst/>
                      </a:endParaRPr>
                    </a:p>
                    <a:p>
                      <a:pPr>
                        <a:spcBef>
                          <a:spcPts val="1000"/>
                        </a:spcBef>
                        <a:spcAft>
                          <a:spcPts val="0"/>
                        </a:spcAft>
                      </a:pPr>
                      <a:r>
                        <a:rPr lang="en-US" sz="1200" b="1" dirty="0" smtClean="0">
                          <a:effectLst/>
                        </a:rPr>
                        <a:t>20-86</a:t>
                      </a:r>
                      <a:r>
                        <a:rPr lang="en-US" sz="1200" b="1" dirty="0">
                          <a:effectLst/>
                        </a:rPr>
                        <a:t>% understand it is an obligation</a:t>
                      </a:r>
                      <a:endParaRPr lang="en-GB" sz="1200" b="1" dirty="0">
                        <a:effectLst/>
                        <a:latin typeface="Segoe UI"/>
                        <a:ea typeface="Calibri"/>
                        <a:cs typeface="Times New Roman"/>
                      </a:endParaRPr>
                    </a:p>
                  </a:txBody>
                  <a:tcPr marL="68580" marR="68580" marT="0" marB="0">
                    <a:solidFill>
                      <a:schemeClr val="bg2">
                        <a:lumMod val="75000"/>
                      </a:schemeClr>
                    </a:solidFill>
                  </a:tcPr>
                </a:tc>
                <a:tc>
                  <a:txBody>
                    <a:bodyPr/>
                    <a:lstStyle/>
                    <a:p>
                      <a:pPr>
                        <a:spcBef>
                          <a:spcPts val="1000"/>
                        </a:spcBef>
                        <a:spcAft>
                          <a:spcPts val="0"/>
                        </a:spcAft>
                      </a:pPr>
                      <a:endParaRPr lang="en-US" sz="1200" b="1" dirty="0" smtClean="0">
                        <a:effectLst/>
                      </a:endParaRPr>
                    </a:p>
                    <a:p>
                      <a:pPr>
                        <a:spcBef>
                          <a:spcPts val="1000"/>
                        </a:spcBef>
                        <a:spcAft>
                          <a:spcPts val="0"/>
                        </a:spcAft>
                      </a:pPr>
                      <a:r>
                        <a:rPr lang="en-US" sz="1200" b="1" dirty="0" smtClean="0">
                          <a:effectLst/>
                        </a:rPr>
                        <a:t>10-30</a:t>
                      </a:r>
                      <a:r>
                        <a:rPr lang="en-US" sz="1200" b="1" dirty="0">
                          <a:effectLst/>
                        </a:rPr>
                        <a:t>%</a:t>
                      </a:r>
                      <a:endParaRPr lang="en-GB" sz="1200" b="1" dirty="0">
                        <a:effectLst/>
                        <a:latin typeface="Segoe UI"/>
                        <a:ea typeface="Calibri"/>
                        <a:cs typeface="Times New Roman"/>
                      </a:endParaRPr>
                    </a:p>
                  </a:txBody>
                  <a:tcPr marL="68580" marR="68580" marT="0" marB="0">
                    <a:solidFill>
                      <a:schemeClr val="bg2">
                        <a:lumMod val="75000"/>
                      </a:schemeClr>
                    </a:solidFill>
                  </a:tcPr>
                </a:tc>
              </a:tr>
            </a:tbl>
          </a:graphicData>
        </a:graphic>
      </p:graphicFrame>
    </p:spTree>
    <p:extLst>
      <p:ext uri="{BB962C8B-B14F-4D97-AF65-F5344CB8AC3E}">
        <p14:creationId xmlns:p14="http://schemas.microsoft.com/office/powerpoint/2010/main" val="499696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457200" y="188913"/>
            <a:ext cx="8229600" cy="5937250"/>
          </a:xfrm>
        </p:spPr>
        <p:txBody>
          <a:bodyPr rtlCol="0">
            <a:normAutofit/>
          </a:bodyPr>
          <a:lstStyle/>
          <a:p>
            <a:pPr marL="0" indent="0" fontAlgn="auto">
              <a:spcAft>
                <a:spcPts val="0"/>
              </a:spcAft>
              <a:buFont typeface="Arial" pitchFamily="34" charset="0"/>
              <a:buNone/>
              <a:defRPr/>
            </a:pPr>
            <a:endParaRPr lang="en-GB" sz="1800" i="1" dirty="0" smtClean="0"/>
          </a:p>
          <a:p>
            <a:pPr marL="0" indent="0" fontAlgn="auto">
              <a:spcAft>
                <a:spcPts val="0"/>
              </a:spcAft>
              <a:buFont typeface="Arial" pitchFamily="34" charset="0"/>
              <a:buNone/>
              <a:defRPr/>
            </a:pPr>
            <a:endParaRPr lang="en-GB" sz="1800" i="1" dirty="0" smtClean="0"/>
          </a:p>
          <a:p>
            <a:pPr marL="0" indent="0" fontAlgn="auto">
              <a:spcAft>
                <a:spcPts val="0"/>
              </a:spcAft>
              <a:buFont typeface="Arial" pitchFamily="34" charset="0"/>
              <a:buNone/>
              <a:defRPr/>
            </a:pPr>
            <a:endParaRPr lang="en-GB" sz="1800" i="1" dirty="0" smtClean="0"/>
          </a:p>
          <a:p>
            <a:pPr marL="0" indent="0" fontAlgn="auto">
              <a:spcAft>
                <a:spcPts val="0"/>
              </a:spcAft>
              <a:buFont typeface="Arial" pitchFamily="34" charset="0"/>
              <a:buNone/>
              <a:defRPr/>
            </a:pPr>
            <a:endParaRPr lang="en-GB" sz="1800" i="1" dirty="0"/>
          </a:p>
          <a:p>
            <a:pPr marL="0" indent="0" fontAlgn="auto">
              <a:spcAft>
                <a:spcPts val="0"/>
              </a:spcAft>
              <a:buFont typeface="Arial" pitchFamily="34" charset="0"/>
              <a:buNone/>
              <a:defRPr/>
            </a:pPr>
            <a:endParaRPr lang="en-GB" sz="1800" i="1" dirty="0" smtClean="0"/>
          </a:p>
          <a:p>
            <a:pPr marL="0" indent="0" fontAlgn="auto">
              <a:spcAft>
                <a:spcPts val="0"/>
              </a:spcAft>
              <a:buFont typeface="Arial" pitchFamily="34" charset="0"/>
              <a:buNone/>
              <a:defRPr/>
            </a:pPr>
            <a:endParaRPr lang="en-GB" sz="1800" i="1" dirty="0" smtClean="0"/>
          </a:p>
          <a:p>
            <a:pPr marL="0" indent="0" fontAlgn="auto">
              <a:spcAft>
                <a:spcPts val="0"/>
              </a:spcAft>
              <a:buFont typeface="Arial" pitchFamily="34" charset="0"/>
              <a:buNone/>
              <a:defRPr/>
            </a:pPr>
            <a:endParaRPr lang="en-GB" sz="1800" i="1" dirty="0" smtClean="0"/>
          </a:p>
          <a:p>
            <a:pPr marL="0" indent="0" fontAlgn="auto">
              <a:spcAft>
                <a:spcPts val="0"/>
              </a:spcAft>
              <a:buFont typeface="Arial" pitchFamily="34" charset="0"/>
              <a:buNone/>
              <a:defRPr/>
            </a:pPr>
            <a:endParaRPr lang="en-GB" sz="1800" dirty="0" smtClean="0"/>
          </a:p>
          <a:p>
            <a:pPr marL="0" indent="0" fontAlgn="auto">
              <a:spcAft>
                <a:spcPts val="0"/>
              </a:spcAft>
              <a:buFont typeface="Arial" pitchFamily="34" charset="0"/>
              <a:buNone/>
              <a:defRPr/>
            </a:pPr>
            <a:endParaRPr lang="en-GB" sz="1800" dirty="0" smtClean="0"/>
          </a:p>
          <a:p>
            <a:pPr marL="0" indent="0" fontAlgn="auto">
              <a:spcAft>
                <a:spcPts val="0"/>
              </a:spcAft>
              <a:buFont typeface="Arial" pitchFamily="34" charset="0"/>
              <a:buNone/>
              <a:defRPr/>
            </a:pPr>
            <a:endParaRPr lang="en-GB" sz="1800" dirty="0" smtClean="0"/>
          </a:p>
          <a:p>
            <a:pPr marL="0" indent="0" fontAlgn="auto">
              <a:spcAft>
                <a:spcPts val="0"/>
              </a:spcAft>
              <a:buFont typeface="Arial" pitchFamily="34" charset="0"/>
              <a:buNone/>
              <a:defRPr/>
            </a:pPr>
            <a:endParaRPr lang="en-GB" sz="1800" dirty="0"/>
          </a:p>
          <a:p>
            <a:pPr fontAlgn="auto">
              <a:spcAft>
                <a:spcPts val="0"/>
              </a:spcAft>
              <a:buFont typeface="Arial" pitchFamily="34" charset="0"/>
              <a:buChar char="•"/>
              <a:defRPr/>
            </a:pPr>
            <a:endParaRPr lang="en-GB" dirty="0"/>
          </a:p>
        </p:txBody>
      </p:sp>
      <p:sp>
        <p:nvSpPr>
          <p:cNvPr id="5" name="Rounded Rectangular Callout 4"/>
          <p:cNvSpPr/>
          <p:nvPr/>
        </p:nvSpPr>
        <p:spPr>
          <a:xfrm>
            <a:off x="555625" y="4581525"/>
            <a:ext cx="7777163" cy="1655763"/>
          </a:xfrm>
          <a:prstGeom prst="wedgeRoundRectCallout">
            <a:avLst>
              <a:gd name="adj1" fmla="val -2580"/>
              <a:gd name="adj2" fmla="val 72866"/>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dirty="0">
                <a:solidFill>
                  <a:schemeClr val="tx2">
                    <a:lumMod val="50000"/>
                  </a:schemeClr>
                </a:solidFill>
              </a:rPr>
              <a:t>“</a:t>
            </a:r>
            <a:r>
              <a:rPr lang="en-GB" sz="2400" i="1" dirty="0">
                <a:solidFill>
                  <a:schemeClr val="tx2">
                    <a:lumMod val="50000"/>
                  </a:schemeClr>
                </a:solidFill>
              </a:rPr>
              <a:t>That’s why I’ve described her as WD40…it’s been necessary for me to have her to almost smooth over some of these disjointed problems that occur from me being shoved around.” (IMHA user) </a:t>
            </a:r>
          </a:p>
        </p:txBody>
      </p:sp>
      <p:sp>
        <p:nvSpPr>
          <p:cNvPr id="6" name="Rounded Rectangular Callout 5"/>
          <p:cNvSpPr/>
          <p:nvPr/>
        </p:nvSpPr>
        <p:spPr>
          <a:xfrm>
            <a:off x="573088" y="2484438"/>
            <a:ext cx="7777162" cy="1512887"/>
          </a:xfrm>
          <a:prstGeom prst="wedgeRoundRectCallout">
            <a:avLst>
              <a:gd name="adj1" fmla="val -45469"/>
              <a:gd name="adj2" fmla="val 75170"/>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i="1" dirty="0">
                <a:solidFill>
                  <a:schemeClr val="tx2">
                    <a:lumMod val="50000"/>
                  </a:schemeClr>
                </a:solidFill>
              </a:rPr>
              <a:t>“</a:t>
            </a:r>
            <a:r>
              <a:rPr lang="en-US" sz="2400" i="1" dirty="0">
                <a:solidFill>
                  <a:schemeClr val="tx2">
                    <a:lumMod val="50000"/>
                  </a:schemeClr>
                </a:solidFill>
              </a:rPr>
              <a:t>I think that IMHA are meant to be able to put the patient’s point of view across and to support the patient when they haven’t really got so much of a voice ….”</a:t>
            </a:r>
            <a:r>
              <a:rPr lang="en-GB" sz="2400" dirty="0">
                <a:solidFill>
                  <a:schemeClr val="tx2">
                    <a:lumMod val="50000"/>
                  </a:schemeClr>
                </a:solidFill>
              </a:rPr>
              <a:t> (IMHA user)</a:t>
            </a:r>
          </a:p>
        </p:txBody>
      </p:sp>
      <p:sp>
        <p:nvSpPr>
          <p:cNvPr id="7" name="Rounded Rectangular Callout 6"/>
          <p:cNvSpPr/>
          <p:nvPr/>
        </p:nvSpPr>
        <p:spPr>
          <a:xfrm>
            <a:off x="555625" y="260350"/>
            <a:ext cx="7777163" cy="1728788"/>
          </a:xfrm>
          <a:prstGeom prst="wedgeRoundRectCallout">
            <a:avLst>
              <a:gd name="adj1" fmla="val -677"/>
              <a:gd name="adj2" fmla="val 71714"/>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i="1" dirty="0">
                <a:solidFill>
                  <a:schemeClr val="tx2">
                    <a:lumMod val="50000"/>
                  </a:schemeClr>
                </a:solidFill>
              </a:rPr>
              <a:t>“They are good bridge and especially in some of the cases … where we need to know that somebody had talked with the patient and expressed the views, they find advocacy to be very helpful and very useful….” (Psychiatrist) </a:t>
            </a:r>
            <a:endParaRPr lang="en-GB"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50825" y="549275"/>
            <a:ext cx="8713788" cy="5903913"/>
          </a:xfrm>
          <a:prstGeom prst="wedgeEllipseCallout">
            <a:avLst>
              <a:gd name="adj1" fmla="val -47531"/>
              <a:gd name="adj2" fmla="val 5017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i="1" dirty="0">
                <a:solidFill>
                  <a:schemeClr val="tx2">
                    <a:lumMod val="50000"/>
                  </a:schemeClr>
                </a:solidFill>
              </a:rPr>
              <a:t>“There have been a number of [cases] where I think the advocate’s pushed so strongly for the young person that actually it might have begun to have a negative consequence really and a degree of antagonism can build up …and that renders advocacy less useful…which I think is a great shame because it’s an important service that needs to be there for young people”. (CAMHS Psychiatrist) </a:t>
            </a:r>
            <a:endParaRPr lang="en-GB"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GB" sz="4000" b="1" cap="all" dirty="0" smtClean="0"/>
              <a:t>Impact of IMHA Support</a:t>
            </a:r>
          </a:p>
        </p:txBody>
      </p:sp>
      <p:sp>
        <p:nvSpPr>
          <p:cNvPr id="24579" name="Content Placeholder 1"/>
          <p:cNvSpPr>
            <a:spLocks noGrp="1"/>
          </p:cNvSpPr>
          <p:nvPr>
            <p:ph idx="1"/>
          </p:nvPr>
        </p:nvSpPr>
        <p:spPr>
          <a:xfrm>
            <a:off x="468313" y="1412875"/>
            <a:ext cx="8229600" cy="4968875"/>
          </a:xfrm>
        </p:spPr>
        <p:txBody>
          <a:bodyPr/>
          <a:lstStyle/>
          <a:p>
            <a:r>
              <a:rPr lang="en-US" dirty="0" smtClean="0"/>
              <a:t>Service users highly satisfied &amp; most felt they benefited </a:t>
            </a:r>
          </a:p>
          <a:p>
            <a:endParaRPr lang="en-GB" dirty="0" smtClean="0"/>
          </a:p>
          <a:p>
            <a:r>
              <a:rPr lang="en-US" dirty="0" smtClean="0"/>
              <a:t>Key distinction found between </a:t>
            </a:r>
            <a:r>
              <a:rPr lang="en-US" i="1" dirty="0" smtClean="0"/>
              <a:t>process</a:t>
            </a:r>
            <a:r>
              <a:rPr lang="en-US" dirty="0" smtClean="0"/>
              <a:t> impact &amp; tangible (action-orientated) o</a:t>
            </a:r>
            <a:r>
              <a:rPr lang="en-US" i="1" dirty="0" smtClean="0"/>
              <a:t>utcomes </a:t>
            </a:r>
          </a:p>
          <a:p>
            <a:endParaRPr lang="en-US" i="1" dirty="0" smtClean="0"/>
          </a:p>
          <a:p>
            <a:r>
              <a:rPr lang="en-US" dirty="0" smtClean="0"/>
              <a:t>Most impact in relation to </a:t>
            </a:r>
            <a:r>
              <a:rPr lang="en-US" i="1" dirty="0" smtClean="0"/>
              <a:t>process,</a:t>
            </a:r>
            <a:r>
              <a:rPr lang="en-US" dirty="0" smtClean="0"/>
              <a:t> less on increased participation in decision making.</a:t>
            </a:r>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z="3600" smtClean="0"/>
          </a:p>
        </p:txBody>
      </p:sp>
      <p:graphicFrame>
        <p:nvGraphicFramePr>
          <p:cNvPr id="5" name="Content Placeholder 4"/>
          <p:cNvGraphicFramePr>
            <a:graphicFrameLocks noGrp="1"/>
          </p:cNvGraphicFramePr>
          <p:nvPr>
            <p:ph idx="1"/>
          </p:nvPr>
        </p:nvGraphicFramePr>
        <p:xfrm>
          <a:off x="539750" y="188913"/>
          <a:ext cx="8064500" cy="6489725"/>
        </p:xfrm>
        <a:graphic>
          <a:graphicData uri="http://schemas.openxmlformats.org/drawingml/2006/table">
            <a:tbl>
              <a:tblPr firstRow="1" firstCol="1" bandRow="1"/>
              <a:tblGrid>
                <a:gridCol w="4104254"/>
                <a:gridCol w="3960246"/>
              </a:tblGrid>
              <a:tr h="980415">
                <a:tc>
                  <a:txBody>
                    <a:bodyPr/>
                    <a:lstStyle/>
                    <a:p>
                      <a:pPr algn="ctr">
                        <a:spcBef>
                          <a:spcPts val="1000"/>
                        </a:spcBef>
                        <a:spcAft>
                          <a:spcPts val="0"/>
                        </a:spcAft>
                      </a:pPr>
                      <a:r>
                        <a:rPr lang="en-US" sz="2800" b="1" dirty="0" smtClean="0">
                          <a:solidFill>
                            <a:srgbClr val="FFFFFF"/>
                          </a:solidFill>
                          <a:effectLst/>
                          <a:latin typeface="Segoe UI"/>
                          <a:ea typeface="Calibri"/>
                          <a:cs typeface="Times New Roman"/>
                        </a:rPr>
                        <a:t>Process Impact</a:t>
                      </a:r>
                    </a:p>
                    <a:p>
                      <a:pPr algn="ctr">
                        <a:spcBef>
                          <a:spcPts val="1000"/>
                        </a:spcBef>
                        <a:spcAft>
                          <a:spcPts val="0"/>
                        </a:spcAft>
                      </a:pPr>
                      <a:endParaRPr lang="en-GB" sz="2800" dirty="0">
                        <a:effectLst/>
                        <a:latin typeface="Segoe UI"/>
                        <a:ea typeface="Calibri"/>
                        <a:cs typeface="Times New Roman"/>
                      </a:endParaRPr>
                    </a:p>
                  </a:txBody>
                  <a:tcPr marL="68577" marR="685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c>
                  <a:txBody>
                    <a:bodyPr/>
                    <a:lstStyle/>
                    <a:p>
                      <a:pPr algn="ctr">
                        <a:spcBef>
                          <a:spcPts val="1000"/>
                        </a:spcBef>
                        <a:spcAft>
                          <a:spcPts val="0"/>
                        </a:spcAft>
                      </a:pPr>
                      <a:r>
                        <a:rPr lang="en-US" sz="2800" b="1" dirty="0" smtClean="0">
                          <a:solidFill>
                            <a:srgbClr val="FFFFFF"/>
                          </a:solidFill>
                          <a:effectLst/>
                          <a:latin typeface="Segoe UI"/>
                          <a:ea typeface="Calibri"/>
                          <a:cs typeface="Times New Roman"/>
                        </a:rPr>
                        <a:t>Outcomes Impact</a:t>
                      </a:r>
                      <a:endParaRPr lang="en-GB" sz="2800" dirty="0">
                        <a:effectLst/>
                        <a:latin typeface="Segoe U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E1141"/>
                    </a:solidFill>
                  </a:tcPr>
                </a:tc>
              </a:tr>
              <a:tr h="5509285">
                <a:tc>
                  <a:txBody>
                    <a:bodyPr/>
                    <a:lstStyle/>
                    <a:p>
                      <a:pPr>
                        <a:spcBef>
                          <a:spcPts val="1000"/>
                        </a:spcBef>
                        <a:spcAft>
                          <a:spcPts val="0"/>
                        </a:spcAft>
                      </a:pPr>
                      <a:r>
                        <a:rPr lang="en-US" sz="2000" dirty="0">
                          <a:effectLst/>
                          <a:latin typeface="Segoe UI"/>
                          <a:ea typeface="Calibri"/>
                          <a:cs typeface="Times New Roman"/>
                        </a:rPr>
                        <a:t>Ensuring service users have a voice </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Increasing service users’ confidence</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Increasing service users’ sense of well being</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Someone alongside, on your side</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Providing information to increase understanding </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Supportive, empowering approach</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Performing an important safeguarding function</a:t>
                      </a:r>
                      <a:endParaRPr lang="en-GB" sz="2000" dirty="0">
                        <a:effectLst/>
                        <a:latin typeface="Segoe UI"/>
                        <a:ea typeface="Calibri"/>
                        <a:cs typeface="Times New Roman"/>
                      </a:endParaRPr>
                    </a:p>
                  </a:txBody>
                  <a:tcPr marL="68577" marR="685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Bef>
                          <a:spcPts val="1000"/>
                        </a:spcBef>
                        <a:spcAft>
                          <a:spcPts val="0"/>
                        </a:spcAft>
                      </a:pPr>
                      <a:r>
                        <a:rPr lang="en-US" sz="2000" dirty="0">
                          <a:effectLst/>
                          <a:latin typeface="Segoe UI"/>
                          <a:ea typeface="Calibri"/>
                          <a:cs typeface="Times New Roman"/>
                        </a:rPr>
                        <a:t>Service users’ understanding and knowledge of rights and of treatment increased</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Helped towards service users’ recovery </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Service users empowered to exercise </a:t>
                      </a:r>
                      <a:r>
                        <a:rPr lang="en-US" sz="2000" dirty="0" smtClean="0">
                          <a:effectLst/>
                          <a:latin typeface="Segoe UI"/>
                          <a:ea typeface="Calibri"/>
                          <a:cs typeface="Times New Roman"/>
                        </a:rPr>
                        <a:t>rights</a:t>
                      </a:r>
                    </a:p>
                    <a:p>
                      <a:pPr>
                        <a:spcBef>
                          <a:spcPts val="1000"/>
                        </a:spcBef>
                        <a:spcAft>
                          <a:spcPts val="0"/>
                        </a:spcAft>
                      </a:pPr>
                      <a:r>
                        <a:rPr lang="en-US" sz="2000" dirty="0" smtClean="0">
                          <a:effectLst/>
                          <a:latin typeface="Segoe UI"/>
                          <a:ea typeface="Calibri"/>
                          <a:cs typeface="Times New Roman"/>
                        </a:rPr>
                        <a:t>Coming</a:t>
                      </a:r>
                      <a:r>
                        <a:rPr lang="en-US" sz="2000" baseline="0" dirty="0" smtClean="0">
                          <a:effectLst/>
                          <a:latin typeface="Segoe UI"/>
                          <a:ea typeface="Calibri"/>
                          <a:cs typeface="Times New Roman"/>
                        </a:rPr>
                        <a:t> off Section</a:t>
                      </a:r>
                      <a:r>
                        <a:rPr lang="en-US" sz="2000" dirty="0" smtClean="0">
                          <a:effectLst/>
                          <a:latin typeface="Segoe UI"/>
                          <a:ea typeface="Calibri"/>
                          <a:cs typeface="Times New Roman"/>
                        </a:rPr>
                        <a:t>  </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Service user participation in decisions affecting their care and treatment </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Acceptance of status quo </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Successful resolution of complaints increased</a:t>
                      </a:r>
                      <a:endParaRPr lang="en-GB" sz="2000" dirty="0">
                        <a:effectLst/>
                        <a:latin typeface="Segoe UI"/>
                        <a:ea typeface="Calibri"/>
                        <a:cs typeface="Times New Roman"/>
                      </a:endParaRPr>
                    </a:p>
                    <a:p>
                      <a:pPr>
                        <a:spcBef>
                          <a:spcPts val="1000"/>
                        </a:spcBef>
                        <a:spcAft>
                          <a:spcPts val="0"/>
                        </a:spcAft>
                      </a:pPr>
                      <a:r>
                        <a:rPr lang="en-US" sz="2000" dirty="0">
                          <a:effectLst/>
                          <a:latin typeface="Segoe UI"/>
                          <a:ea typeface="Calibri"/>
                          <a:cs typeface="Times New Roman"/>
                        </a:rPr>
                        <a:t> </a:t>
                      </a:r>
                      <a:endParaRPr lang="en-GB" sz="2000" dirty="0">
                        <a:effectLst/>
                        <a:latin typeface="Segoe U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0" y="188913"/>
            <a:ext cx="8229600" cy="5937250"/>
          </a:xfrm>
        </p:spPr>
        <p:txBody>
          <a:bodyPr/>
          <a:lstStyle/>
          <a:p>
            <a:endParaRPr lang="en-GB" smtClean="0"/>
          </a:p>
          <a:p>
            <a:endParaRPr lang="en-GB" smtClean="0"/>
          </a:p>
        </p:txBody>
      </p:sp>
      <p:sp>
        <p:nvSpPr>
          <p:cNvPr id="5" name="Rounded Rectangular Callout 4"/>
          <p:cNvSpPr/>
          <p:nvPr/>
        </p:nvSpPr>
        <p:spPr>
          <a:xfrm>
            <a:off x="539750" y="549275"/>
            <a:ext cx="8135938" cy="2592388"/>
          </a:xfrm>
          <a:prstGeom prst="wedgeRoundRectCallout">
            <a:avLst>
              <a:gd name="adj1" fmla="val -1568"/>
              <a:gd name="adj2" fmla="val 6451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en-US" sz="2800" i="1" dirty="0">
                <a:solidFill>
                  <a:schemeClr val="tx2">
                    <a:lumMod val="50000"/>
                  </a:schemeClr>
                </a:solidFill>
              </a:rPr>
              <a:t>“It is important to have someone to talk on your behalf if you can’t.  It helps your confidence.  I felt more comfortable to know that someone really understands and cares about you, alongside you, not just a stereotype.”  </a:t>
            </a:r>
            <a:r>
              <a:rPr lang="en-US" sz="2800" dirty="0">
                <a:solidFill>
                  <a:schemeClr val="tx2">
                    <a:lumMod val="50000"/>
                  </a:schemeClr>
                </a:solidFill>
              </a:rPr>
              <a:t>IMHA user </a:t>
            </a:r>
          </a:p>
        </p:txBody>
      </p:sp>
      <p:sp>
        <p:nvSpPr>
          <p:cNvPr id="8" name="Rounded Rectangular Callout 7"/>
          <p:cNvSpPr/>
          <p:nvPr/>
        </p:nvSpPr>
        <p:spPr>
          <a:xfrm>
            <a:off x="468313" y="3716338"/>
            <a:ext cx="7991475" cy="2665412"/>
          </a:xfrm>
          <a:prstGeom prst="wedgeRoundRectCallout">
            <a:avLst>
              <a:gd name="adj1" fmla="val -42896"/>
              <a:gd name="adj2" fmla="val 62990"/>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en-US" sz="2800" i="1" dirty="0">
                <a:solidFill>
                  <a:schemeClr val="tx2">
                    <a:lumMod val="50000"/>
                  </a:schemeClr>
                </a:solidFill>
              </a:rPr>
              <a:t>“Even though the outcome for the patient might not be always what they want, at least the processes are there to try and enable them to exercise some influence on the processes that are going on rather than it just being a sort of like a done deal as it were...” </a:t>
            </a:r>
            <a:r>
              <a:rPr lang="en-US" sz="2800" dirty="0">
                <a:solidFill>
                  <a:schemeClr val="tx2">
                    <a:lumMod val="50000"/>
                  </a:schemeClr>
                </a:solidFill>
              </a:rPr>
              <a:t>Ward manager</a:t>
            </a:r>
            <a:endParaRPr lang="en-GB"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07950" y="115888"/>
            <a:ext cx="8785225" cy="6553200"/>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cap="all" dirty="0">
                <a:solidFill>
                  <a:schemeClr val="tx1"/>
                </a:solidFill>
              </a:rPr>
              <a:t>Seminar Purpose</a:t>
            </a:r>
          </a:p>
          <a:p>
            <a:pPr>
              <a:defRPr/>
            </a:pPr>
            <a:endParaRPr lang="en-GB" sz="3600" dirty="0">
              <a:solidFill>
                <a:schemeClr val="tx1"/>
              </a:solidFill>
            </a:endParaRPr>
          </a:p>
          <a:p>
            <a:pPr marL="742950" indent="-742950">
              <a:buFont typeface="+mj-lt"/>
              <a:buAutoNum type="arabicPeriod"/>
              <a:defRPr/>
            </a:pPr>
            <a:r>
              <a:rPr lang="en-GB" sz="3600" dirty="0">
                <a:solidFill>
                  <a:schemeClr val="tx1"/>
                </a:solidFill>
              </a:rPr>
              <a:t>Describe study</a:t>
            </a:r>
          </a:p>
          <a:p>
            <a:pPr marL="742950" indent="-742950">
              <a:buFont typeface="+mj-lt"/>
              <a:buAutoNum type="arabicPeriod"/>
              <a:defRPr/>
            </a:pPr>
            <a:endParaRPr lang="en-GB" sz="3600" dirty="0">
              <a:solidFill>
                <a:schemeClr val="tx1"/>
              </a:solidFill>
            </a:endParaRPr>
          </a:p>
          <a:p>
            <a:pPr marL="742950" indent="-742950">
              <a:buFont typeface="+mj-lt"/>
              <a:buAutoNum type="arabicPeriod"/>
              <a:defRPr/>
            </a:pPr>
            <a:r>
              <a:rPr lang="en-GB" sz="3600" dirty="0">
                <a:solidFill>
                  <a:schemeClr val="tx1"/>
                </a:solidFill>
              </a:rPr>
              <a:t>Present key findings </a:t>
            </a:r>
          </a:p>
          <a:p>
            <a:pPr marL="742950" indent="-742950">
              <a:buFont typeface="+mj-lt"/>
              <a:buAutoNum type="arabicPeriod"/>
              <a:defRPr/>
            </a:pPr>
            <a:endParaRPr lang="en-GB" sz="3600" dirty="0">
              <a:solidFill>
                <a:schemeClr val="tx1"/>
              </a:solidFill>
            </a:endParaRPr>
          </a:p>
          <a:p>
            <a:pPr marL="742950" indent="-742950">
              <a:buFont typeface="+mj-lt"/>
              <a:buAutoNum type="arabicPeriod"/>
              <a:defRPr/>
            </a:pPr>
            <a:r>
              <a:rPr lang="en-GB" sz="3600" dirty="0">
                <a:solidFill>
                  <a:schemeClr val="tx1"/>
                </a:solidFill>
              </a:rPr>
              <a:t>Discuss implications &amp; recommendations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395288" y="549275"/>
            <a:ext cx="8229600" cy="5832475"/>
          </a:xfrm>
        </p:spPr>
        <p:txBody>
          <a:bodyPr/>
          <a:lstStyle/>
          <a:p>
            <a:endParaRPr lang="en-GB" smtClean="0"/>
          </a:p>
          <a:p>
            <a:endParaRPr lang="en-GB" smtClean="0"/>
          </a:p>
        </p:txBody>
      </p:sp>
      <p:sp>
        <p:nvSpPr>
          <p:cNvPr id="2" name="Rounded Rectangular Callout 1"/>
          <p:cNvSpPr/>
          <p:nvPr/>
        </p:nvSpPr>
        <p:spPr>
          <a:xfrm>
            <a:off x="323850" y="1052513"/>
            <a:ext cx="8424863" cy="4537075"/>
          </a:xfrm>
          <a:prstGeom prst="wedgeRoundRectCallout">
            <a:avLst>
              <a:gd name="adj1" fmla="val -45796"/>
              <a:gd name="adj2" fmla="val 67107"/>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en-US" sz="3600" i="1" dirty="0">
                <a:solidFill>
                  <a:schemeClr val="tx2">
                    <a:lumMod val="50000"/>
                  </a:schemeClr>
                </a:solidFill>
              </a:rPr>
              <a:t>“It’s not changed anything that’s happening here at all… [But] it’s made me feel better within myself because people are treating me as a human being and not a bit of dirt under their feet… It gives you confidence within yourself.”  </a:t>
            </a:r>
          </a:p>
          <a:p>
            <a:pPr fontAlgn="auto">
              <a:spcAft>
                <a:spcPts val="0"/>
              </a:spcAft>
              <a:defRPr/>
            </a:pPr>
            <a:r>
              <a:rPr lang="en-US" sz="3600" dirty="0">
                <a:solidFill>
                  <a:schemeClr val="tx2">
                    <a:lumMod val="50000"/>
                  </a:schemeClr>
                </a:solidFill>
              </a:rPr>
              <a:t>IMHA user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 - ACCESSIBILITY</a:t>
            </a:r>
            <a:endParaRPr lang="en-GB" b="1" dirty="0"/>
          </a:p>
        </p:txBody>
      </p:sp>
      <p:sp>
        <p:nvSpPr>
          <p:cNvPr id="3" name="Content Placeholder 2"/>
          <p:cNvSpPr>
            <a:spLocks noGrp="1"/>
          </p:cNvSpPr>
          <p:nvPr>
            <p:ph idx="1"/>
          </p:nvPr>
        </p:nvSpPr>
        <p:spPr/>
        <p:txBody>
          <a:bodyPr/>
          <a:lstStyle/>
          <a:p>
            <a:r>
              <a:rPr lang="en-GB" sz="2800" dirty="0"/>
              <a:t>Less than half the numbers of qualifying patients are accessing IMHA services</a:t>
            </a:r>
          </a:p>
          <a:p>
            <a:r>
              <a:rPr lang="en-GB" sz="2800" dirty="0" smtClean="0"/>
              <a:t>Access </a:t>
            </a:r>
            <a:r>
              <a:rPr lang="en-GB" sz="2800" dirty="0"/>
              <a:t>for people on CTOs particularly problematic</a:t>
            </a:r>
          </a:p>
          <a:p>
            <a:r>
              <a:rPr lang="en-GB" sz="2800" dirty="0" smtClean="0"/>
              <a:t>Those </a:t>
            </a:r>
            <a:r>
              <a:rPr lang="en-GB" sz="2800" dirty="0"/>
              <a:t>who require the service most, making least use of it</a:t>
            </a:r>
          </a:p>
          <a:p>
            <a:r>
              <a:rPr lang="en-GB" sz="2800" dirty="0" smtClean="0"/>
              <a:t>Need </a:t>
            </a:r>
            <a:r>
              <a:rPr lang="en-GB" sz="2800" dirty="0"/>
              <a:t>for staff training critical to address potential gatekeeping</a:t>
            </a:r>
          </a:p>
          <a:p>
            <a:r>
              <a:rPr lang="en-GB" sz="2800" dirty="0" smtClean="0"/>
              <a:t>Availability </a:t>
            </a:r>
            <a:r>
              <a:rPr lang="en-GB" sz="2800" dirty="0"/>
              <a:t>reflects local investment and effectiveness of service organisation </a:t>
            </a:r>
          </a:p>
          <a:p>
            <a:endParaRPr lang="en-GB" dirty="0"/>
          </a:p>
        </p:txBody>
      </p:sp>
    </p:spTree>
    <p:extLst>
      <p:ext uri="{BB962C8B-B14F-4D97-AF65-F5344CB8AC3E}">
        <p14:creationId xmlns:p14="http://schemas.microsoft.com/office/powerpoint/2010/main" val="1158941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lstStyle/>
          <a:p>
            <a:r>
              <a:rPr lang="en-GB" b="1" dirty="0" smtClean="0"/>
              <a:t>CONCLUSIONS - APPROPRIATENESS</a:t>
            </a:r>
            <a:endParaRPr lang="en-GB" b="1" dirty="0"/>
          </a:p>
        </p:txBody>
      </p:sp>
      <p:sp>
        <p:nvSpPr>
          <p:cNvPr id="3" name="Content Placeholder 2"/>
          <p:cNvSpPr>
            <a:spLocks noGrp="1"/>
          </p:cNvSpPr>
          <p:nvPr>
            <p:ph idx="1"/>
          </p:nvPr>
        </p:nvSpPr>
        <p:spPr/>
        <p:txBody>
          <a:bodyPr/>
          <a:lstStyle/>
          <a:p>
            <a:r>
              <a:rPr lang="en-GB" sz="2000" dirty="0"/>
              <a:t>Those who accessed service usually valued the input even if it did not lead to changes in care and treatment</a:t>
            </a:r>
          </a:p>
          <a:p>
            <a:pPr>
              <a:buNone/>
            </a:pPr>
            <a:endParaRPr lang="en-GB" sz="800" dirty="0"/>
          </a:p>
          <a:p>
            <a:r>
              <a:rPr lang="en-GB" sz="2000" dirty="0"/>
              <a:t>Emphasis towards information and voice rather than active participation in decision-making</a:t>
            </a:r>
          </a:p>
          <a:p>
            <a:pPr>
              <a:buNone/>
            </a:pPr>
            <a:endParaRPr lang="en-GB" sz="800" dirty="0"/>
          </a:p>
          <a:p>
            <a:r>
              <a:rPr lang="en-GB" sz="2000" dirty="0"/>
              <a:t>Ambivalence about non-instructed advocacy</a:t>
            </a:r>
          </a:p>
          <a:p>
            <a:pPr>
              <a:buNone/>
            </a:pPr>
            <a:endParaRPr lang="en-GB" sz="800" dirty="0"/>
          </a:p>
          <a:p>
            <a:r>
              <a:rPr lang="en-GB" sz="2000" dirty="0"/>
              <a:t>Little evidence that IMHA providers have comprehensively taken steps to provide for the diversity of qualifying patients</a:t>
            </a:r>
          </a:p>
          <a:p>
            <a:pPr lvl="1"/>
            <a:r>
              <a:rPr lang="en-GB" sz="1800" dirty="0">
                <a:solidFill>
                  <a:srgbClr val="0070C0"/>
                </a:solidFill>
              </a:rPr>
              <a:t>Are people with specific needs getting a second class service?</a:t>
            </a:r>
          </a:p>
          <a:p>
            <a:pPr>
              <a:buNone/>
            </a:pPr>
            <a:endParaRPr lang="en-GB" sz="800" dirty="0"/>
          </a:p>
          <a:p>
            <a:r>
              <a:rPr lang="en-GB" sz="2000" dirty="0"/>
              <a:t>IMHA alongside generic mental health advocacy seen as a function rather than a role leading to greater flexibility</a:t>
            </a:r>
          </a:p>
          <a:p>
            <a:endParaRPr lang="en-GB" dirty="0"/>
          </a:p>
        </p:txBody>
      </p:sp>
    </p:spTree>
    <p:extLst>
      <p:ext uri="{BB962C8B-B14F-4D97-AF65-F5344CB8AC3E}">
        <p14:creationId xmlns:p14="http://schemas.microsoft.com/office/powerpoint/2010/main" val="220977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 - EFFECTIVENESS</a:t>
            </a:r>
            <a:endParaRPr lang="en-GB" b="1" dirty="0"/>
          </a:p>
        </p:txBody>
      </p:sp>
      <p:sp>
        <p:nvSpPr>
          <p:cNvPr id="3" name="Content Placeholder 2"/>
          <p:cNvSpPr>
            <a:spLocks noGrp="1"/>
          </p:cNvSpPr>
          <p:nvPr>
            <p:ph idx="1"/>
          </p:nvPr>
        </p:nvSpPr>
        <p:spPr/>
        <p:txBody>
          <a:bodyPr/>
          <a:lstStyle/>
          <a:p>
            <a:r>
              <a:rPr lang="en-GB" sz="2800" dirty="0"/>
              <a:t>Difficult to evaluate on data available</a:t>
            </a:r>
          </a:p>
          <a:p>
            <a:r>
              <a:rPr lang="en-GB" sz="2800" dirty="0" smtClean="0"/>
              <a:t>Distinction </a:t>
            </a:r>
            <a:r>
              <a:rPr lang="en-GB" sz="2800" dirty="0"/>
              <a:t>between process outcomes and impact outcomes and not necessarily related</a:t>
            </a:r>
          </a:p>
          <a:p>
            <a:r>
              <a:rPr lang="en-GB" sz="2800" dirty="0" smtClean="0"/>
              <a:t>Consideration </a:t>
            </a:r>
            <a:r>
              <a:rPr lang="en-GB" sz="2800" dirty="0"/>
              <a:t>of a standardised approach, which included both process and </a:t>
            </a:r>
            <a:r>
              <a:rPr lang="en-GB" sz="2800" dirty="0" smtClean="0"/>
              <a:t>impact measures</a:t>
            </a:r>
            <a:endParaRPr lang="en-GB" sz="2800" dirty="0"/>
          </a:p>
          <a:p>
            <a:pPr marL="109537" indent="0">
              <a:buNone/>
            </a:pPr>
            <a:r>
              <a:rPr lang="en-GB" sz="2800" dirty="0" smtClean="0"/>
              <a:t>And </a:t>
            </a:r>
            <a:r>
              <a:rPr lang="en-GB" sz="2800" dirty="0"/>
              <a:t>finally…..</a:t>
            </a:r>
          </a:p>
          <a:p>
            <a:pPr marL="109537" indent="0">
              <a:buNone/>
            </a:pPr>
            <a:r>
              <a:rPr lang="en-GB" sz="2800" dirty="0">
                <a:solidFill>
                  <a:srgbClr val="0070C0"/>
                </a:solidFill>
              </a:rPr>
              <a:t>Quality of IMHA services is influenced by the quality of commissioning and the mental health context within which these services are delivered</a:t>
            </a:r>
          </a:p>
          <a:p>
            <a:endParaRPr lang="en-GB" dirty="0"/>
          </a:p>
        </p:txBody>
      </p:sp>
    </p:spTree>
    <p:extLst>
      <p:ext uri="{BB962C8B-B14F-4D97-AF65-F5344CB8AC3E}">
        <p14:creationId xmlns:p14="http://schemas.microsoft.com/office/powerpoint/2010/main" val="3821231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b="1" cap="all" dirty="0" smtClean="0"/>
              <a:t>Key Recommendations</a:t>
            </a:r>
          </a:p>
        </p:txBody>
      </p:sp>
      <p:sp>
        <p:nvSpPr>
          <p:cNvPr id="3" name="Content Placeholder 2"/>
          <p:cNvSpPr>
            <a:spLocks noGrp="1"/>
          </p:cNvSpPr>
          <p:nvPr>
            <p:ph idx="1"/>
          </p:nvPr>
        </p:nvSpPr>
        <p:spPr>
          <a:xfrm>
            <a:off x="457200" y="1600200"/>
            <a:ext cx="8229600" cy="4997450"/>
          </a:xfrm>
        </p:spPr>
        <p:txBody>
          <a:bodyPr rtlCol="0">
            <a:normAutofit fontScale="25000" lnSpcReduction="20000"/>
          </a:bodyPr>
          <a:lstStyle/>
          <a:p>
            <a:pPr fontAlgn="auto">
              <a:spcAft>
                <a:spcPts val="0"/>
              </a:spcAft>
              <a:buFont typeface="Arial" pitchFamily="34" charset="0"/>
              <a:buChar char="•"/>
              <a:defRPr/>
            </a:pPr>
            <a:r>
              <a:rPr lang="en-US" sz="11200" dirty="0" smtClean="0"/>
              <a:t>Core </a:t>
            </a:r>
            <a:r>
              <a:rPr lang="en-US" sz="11200" dirty="0"/>
              <a:t>values about rights and </a:t>
            </a:r>
            <a:r>
              <a:rPr lang="en-US" sz="11200" dirty="0" smtClean="0"/>
              <a:t>recovery need underlined</a:t>
            </a:r>
            <a:endParaRPr lang="en-GB" sz="11200" dirty="0"/>
          </a:p>
          <a:p>
            <a:pPr fontAlgn="auto">
              <a:spcAft>
                <a:spcPts val="0"/>
              </a:spcAft>
              <a:buFont typeface="Arial" pitchFamily="34" charset="0"/>
              <a:buChar char="•"/>
              <a:defRPr/>
            </a:pPr>
            <a:r>
              <a:rPr lang="en-US" sz="11200" dirty="0" smtClean="0"/>
              <a:t>Qualifying patients </a:t>
            </a:r>
            <a:r>
              <a:rPr lang="en-US" sz="11200" dirty="0"/>
              <a:t>should get an IMHA </a:t>
            </a:r>
            <a:r>
              <a:rPr lang="en-US" sz="11200" dirty="0" smtClean="0"/>
              <a:t>automatically</a:t>
            </a:r>
            <a:endParaRPr lang="en-GB" sz="11200" dirty="0"/>
          </a:p>
          <a:p>
            <a:pPr fontAlgn="auto">
              <a:spcAft>
                <a:spcPts val="0"/>
              </a:spcAft>
              <a:buFont typeface="Arial" pitchFamily="34" charset="0"/>
              <a:buChar char="•"/>
              <a:defRPr/>
            </a:pPr>
            <a:r>
              <a:rPr lang="en-US" sz="11200" dirty="0" smtClean="0"/>
              <a:t>Different </a:t>
            </a:r>
            <a:r>
              <a:rPr lang="en-US" sz="11200" dirty="0"/>
              <a:t>groups who find it hard to get an IMHA need to be top of the </a:t>
            </a:r>
            <a:r>
              <a:rPr lang="en-US" sz="11200" dirty="0" smtClean="0"/>
              <a:t>list</a:t>
            </a:r>
            <a:r>
              <a:rPr lang="en-GB" sz="11200" dirty="0"/>
              <a:t> </a:t>
            </a:r>
            <a:endParaRPr lang="en-GB" sz="11200" dirty="0" smtClean="0"/>
          </a:p>
          <a:p>
            <a:pPr fontAlgn="auto">
              <a:spcAft>
                <a:spcPts val="0"/>
              </a:spcAft>
              <a:buFont typeface="Arial" pitchFamily="34" charset="0"/>
              <a:buChar char="•"/>
              <a:defRPr/>
            </a:pPr>
            <a:r>
              <a:rPr lang="en-US" sz="11200" dirty="0" smtClean="0"/>
              <a:t>Non-instructed </a:t>
            </a:r>
            <a:r>
              <a:rPr lang="en-US" sz="11200" dirty="0"/>
              <a:t>advocacy needs to be </a:t>
            </a:r>
            <a:r>
              <a:rPr lang="en-US" sz="11200" dirty="0" smtClean="0"/>
              <a:t>researched</a:t>
            </a:r>
            <a:endParaRPr lang="en-GB" sz="11200" dirty="0"/>
          </a:p>
          <a:p>
            <a:pPr fontAlgn="auto">
              <a:spcAft>
                <a:spcPts val="0"/>
              </a:spcAft>
              <a:buFont typeface="Arial" pitchFamily="34" charset="0"/>
              <a:buChar char="•"/>
              <a:defRPr/>
            </a:pPr>
            <a:r>
              <a:rPr lang="en-US" sz="11200" dirty="0" smtClean="0"/>
              <a:t>Information about right to access and uptake needs to be kept</a:t>
            </a:r>
            <a:endParaRPr lang="en-GB" sz="11200" dirty="0"/>
          </a:p>
          <a:p>
            <a:pPr fontAlgn="auto">
              <a:spcAft>
                <a:spcPts val="0"/>
              </a:spcAft>
              <a:buFont typeface="Arial" pitchFamily="34" charset="0"/>
              <a:buChar char="•"/>
              <a:defRPr/>
            </a:pPr>
            <a:r>
              <a:rPr lang="en-US" sz="11200" dirty="0" smtClean="0"/>
              <a:t>Money</a:t>
            </a:r>
            <a:r>
              <a:rPr lang="en-US" sz="11200" dirty="0"/>
              <a:t>, time and effort </a:t>
            </a:r>
            <a:r>
              <a:rPr lang="en-US" sz="11200" dirty="0" smtClean="0"/>
              <a:t>needed </a:t>
            </a:r>
            <a:r>
              <a:rPr lang="en-US" sz="11200" dirty="0"/>
              <a:t>to ensure </a:t>
            </a:r>
            <a:r>
              <a:rPr lang="en-US" sz="11200" dirty="0" smtClean="0"/>
              <a:t>suggestions </a:t>
            </a:r>
            <a:r>
              <a:rPr lang="en-US" sz="11200" dirty="0"/>
              <a:t>happen.  </a:t>
            </a:r>
            <a:endParaRPr lang="en-GB" sz="11200" dirty="0"/>
          </a:p>
          <a:p>
            <a:pPr fontAlgn="auto">
              <a:spcAft>
                <a:spcPts val="0"/>
              </a:spcAft>
              <a:buFont typeface="Arial" pitchFamily="34" charset="0"/>
              <a:buChar char="•"/>
              <a:defRPr/>
            </a:pPr>
            <a:r>
              <a:rPr lang="en-GB" sz="11200" dirty="0" smtClean="0"/>
              <a:t>Service user need </a:t>
            </a:r>
            <a:r>
              <a:rPr lang="en-GB" sz="11200" dirty="0"/>
              <a:t>to take part in how </a:t>
            </a:r>
            <a:r>
              <a:rPr lang="en-GB" sz="11200" dirty="0" smtClean="0"/>
              <a:t>IMHA services planned </a:t>
            </a:r>
            <a:r>
              <a:rPr lang="en-GB" sz="11200" dirty="0"/>
              <a:t>and go forward.</a:t>
            </a:r>
          </a:p>
          <a:p>
            <a:pPr marL="0" indent="0" fontAlgn="auto">
              <a:spcAft>
                <a:spcPts val="0"/>
              </a:spcAft>
              <a:buFont typeface="Arial" pitchFamily="34" charset="0"/>
              <a:buNone/>
              <a:defRPr/>
            </a:pPr>
            <a:r>
              <a:rPr lang="en-GB" sz="11200" dirty="0"/>
              <a:t> </a:t>
            </a:r>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QUALITY IMHA SERVICES</a:t>
            </a:r>
            <a:endParaRPr lang="en-GB" b="1"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2369547" y="1600200"/>
            <a:ext cx="4404906" cy="4525963"/>
          </a:xfrm>
          <a:prstGeom prst="rect">
            <a:avLst/>
          </a:prstGeom>
          <a:noFill/>
          <a:ln w="9525">
            <a:noFill/>
            <a:miter lim="800000"/>
            <a:headEnd/>
            <a:tailEnd/>
          </a:ln>
        </p:spPr>
      </p:pic>
    </p:spTree>
    <p:extLst>
      <p:ext uri="{BB962C8B-B14F-4D97-AF65-F5344CB8AC3E}">
        <p14:creationId xmlns:p14="http://schemas.microsoft.com/office/powerpoint/2010/main" val="4192609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ctrTitle"/>
          </p:nvPr>
        </p:nvSpPr>
        <p:spPr>
          <a:xfrm>
            <a:off x="685800" y="188913"/>
            <a:ext cx="7772400" cy="6408737"/>
          </a:xfrm>
        </p:spPr>
        <p:txBody>
          <a:bodyPr/>
          <a:lstStyle/>
          <a:p>
            <a:r>
              <a:rPr lang="en-GB" sz="2000" b="1" smtClean="0"/>
              <a:t/>
            </a:r>
            <a:br>
              <a:rPr lang="en-GB" sz="2000" b="1" smtClean="0"/>
            </a:br>
            <a:r>
              <a:rPr lang="en-GB" sz="2000" b="1" smtClean="0"/>
              <a:t>The Right to Be Heard: Review of Independent Mental Health Advocate (IMHA) Services in England </a:t>
            </a:r>
            <a:br>
              <a:rPr lang="en-GB" sz="2000" b="1" smtClean="0"/>
            </a:br>
            <a:r>
              <a:rPr lang="en-GB" sz="2000" b="1" smtClean="0"/>
              <a:t>(2012)</a:t>
            </a:r>
            <a:br>
              <a:rPr lang="en-GB" sz="2000" b="1" smtClean="0"/>
            </a:br>
            <a:r>
              <a:rPr lang="en-GB" sz="2000" b="1" smtClean="0"/>
              <a:t>by </a:t>
            </a:r>
            <a:br>
              <a:rPr lang="en-GB" sz="2000" b="1" smtClean="0"/>
            </a:br>
            <a:r>
              <a:rPr lang="en-GB" sz="1600" b="1" smtClean="0"/>
              <a:t>Karen Newbigging, Dr Julie Ridley, Dr Mick McKeown, Karen Machin </a:t>
            </a:r>
            <a:br>
              <a:rPr lang="en-GB" sz="1600" b="1" smtClean="0"/>
            </a:br>
            <a:r>
              <a:rPr lang="en-GB" sz="1600" b="1" smtClean="0"/>
              <a:t>and Dr Dina Poursanidou</a:t>
            </a:r>
            <a:br>
              <a:rPr lang="en-GB" sz="1600" b="1" smtClean="0"/>
            </a:br>
            <a:r>
              <a:rPr lang="en-GB" sz="1600" b="1" smtClean="0"/>
              <a:t>Laura Able, Kaaren Cruse, Paul Grey, Stephanie de la Haye, Zemikael Habte-Mariam, Doreen Joseph, Michelle Kiansumba and June Sadd</a:t>
            </a:r>
            <a:br>
              <a:rPr lang="en-GB" sz="1600" b="1" smtClean="0"/>
            </a:br>
            <a:r>
              <a:rPr lang="en-GB" sz="2000" b="1" smtClean="0"/>
              <a:t/>
            </a:r>
            <a:br>
              <a:rPr lang="en-GB" sz="2000" b="1" smtClean="0"/>
            </a:br>
            <a:r>
              <a:rPr lang="en-GB" sz="2000" b="1" smtClean="0"/>
              <a:t/>
            </a:r>
            <a:br>
              <a:rPr lang="en-GB" sz="2000" b="1" smtClean="0"/>
            </a:br>
            <a:r>
              <a:rPr lang="en-GB" sz="2400" b="1" smtClean="0"/>
              <a:t>The full Report and a Summary Report will be published June 2012</a:t>
            </a:r>
            <a:br>
              <a:rPr lang="en-GB" sz="2400" b="1" smtClean="0"/>
            </a:br>
            <a:r>
              <a:rPr lang="en-GB" sz="2400" b="1" smtClean="0"/>
              <a:t>After 21 June launch, Reports available at</a:t>
            </a:r>
            <a:br>
              <a:rPr lang="en-GB" sz="2400" b="1" smtClean="0"/>
            </a:br>
            <a:r>
              <a:rPr lang="en-GB" sz="2400" u="sng" smtClean="0">
                <a:hlinkClick r:id="rId3"/>
              </a:rPr>
              <a:t>http://www.uclan.ac.uk/schools/school_of_health/mhc_completed_projects.php</a:t>
            </a:r>
            <a:r>
              <a:rPr lang="en-GB" sz="2400" smtClean="0"/>
              <a:t/>
            </a:r>
            <a:br>
              <a:rPr lang="en-GB" sz="2400" smtClean="0"/>
            </a:br>
            <a:r>
              <a:rPr lang="en-GB" sz="2000" b="1" smtClean="0"/>
              <a:t/>
            </a:r>
            <a:br>
              <a:rPr lang="en-GB" sz="2000" b="1" smtClean="0"/>
            </a:br>
            <a:r>
              <a:rPr lang="en-GB" sz="2000" b="1" smtClean="0"/>
              <a:t> </a:t>
            </a:r>
            <a:br>
              <a:rPr lang="en-GB" sz="2000" b="1" smtClean="0"/>
            </a:br>
            <a:r>
              <a:rPr lang="en-GB" sz="2000" b="1" smtClean="0"/>
              <a:t> </a:t>
            </a:r>
            <a:endParaRPr 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GROUPWORK TASK</a:t>
            </a:r>
            <a:endParaRPr lang="en-GB" b="1" dirty="0"/>
          </a:p>
        </p:txBody>
      </p:sp>
      <p:sp>
        <p:nvSpPr>
          <p:cNvPr id="3" name="Content Placeholder 2"/>
          <p:cNvSpPr>
            <a:spLocks noGrp="1"/>
          </p:cNvSpPr>
          <p:nvPr>
            <p:ph idx="1"/>
          </p:nvPr>
        </p:nvSpPr>
        <p:spPr>
          <a:xfrm>
            <a:off x="457200" y="1340768"/>
            <a:ext cx="8229600" cy="5328592"/>
          </a:xfrm>
        </p:spPr>
        <p:txBody>
          <a:bodyPr/>
          <a:lstStyle/>
          <a:p>
            <a:pPr marL="0" indent="0">
              <a:buNone/>
            </a:pPr>
            <a:r>
              <a:rPr lang="en-GB" dirty="0"/>
              <a:t>How can you translate the findings of the IMHA research into day to day practice and organisational </a:t>
            </a:r>
            <a:r>
              <a:rPr lang="en-GB" dirty="0" smtClean="0"/>
              <a:t>change?</a:t>
            </a:r>
            <a:endParaRPr lang="en-GB" dirty="0"/>
          </a:p>
          <a:p>
            <a:pPr marL="0" indent="0">
              <a:buNone/>
            </a:pPr>
            <a:r>
              <a:rPr lang="en-GB" dirty="0" smtClean="0"/>
              <a:t>Consider </a:t>
            </a:r>
            <a:r>
              <a:rPr lang="en-GB" dirty="0"/>
              <a:t>– 	</a:t>
            </a:r>
            <a:endParaRPr lang="en-GB" dirty="0" smtClean="0"/>
          </a:p>
          <a:p>
            <a:r>
              <a:rPr lang="en-GB" dirty="0" smtClean="0">
                <a:solidFill>
                  <a:schemeClr val="tx2">
                    <a:lumMod val="75000"/>
                  </a:schemeClr>
                </a:solidFill>
              </a:rPr>
              <a:t>Your </a:t>
            </a:r>
            <a:r>
              <a:rPr lang="en-GB" dirty="0">
                <a:solidFill>
                  <a:schemeClr val="tx2">
                    <a:lumMod val="75000"/>
                  </a:schemeClr>
                </a:solidFill>
              </a:rPr>
              <a:t>own </a:t>
            </a:r>
            <a:r>
              <a:rPr lang="en-GB" dirty="0" smtClean="0">
                <a:solidFill>
                  <a:schemeClr val="tx2">
                    <a:lumMod val="75000"/>
                  </a:schemeClr>
                </a:solidFill>
              </a:rPr>
              <a:t>practice</a:t>
            </a:r>
            <a:endParaRPr lang="en-GB" dirty="0">
              <a:solidFill>
                <a:schemeClr val="tx2">
                  <a:lumMod val="75000"/>
                </a:schemeClr>
              </a:solidFill>
            </a:endParaRPr>
          </a:p>
          <a:p>
            <a:r>
              <a:rPr lang="en-GB" dirty="0" smtClean="0">
                <a:solidFill>
                  <a:schemeClr val="tx2">
                    <a:lumMod val="75000"/>
                  </a:schemeClr>
                </a:solidFill>
              </a:rPr>
              <a:t>Current policy</a:t>
            </a:r>
            <a:endParaRPr lang="en-GB" dirty="0">
              <a:solidFill>
                <a:schemeClr val="tx2">
                  <a:lumMod val="75000"/>
                </a:schemeClr>
              </a:solidFill>
            </a:endParaRPr>
          </a:p>
          <a:p>
            <a:r>
              <a:rPr lang="en-GB" dirty="0">
                <a:solidFill>
                  <a:schemeClr val="tx2">
                    <a:lumMod val="75000"/>
                  </a:schemeClr>
                </a:solidFill>
              </a:rPr>
              <a:t>Y</a:t>
            </a:r>
            <a:r>
              <a:rPr lang="en-GB" dirty="0" smtClean="0">
                <a:solidFill>
                  <a:schemeClr val="tx2">
                    <a:lumMod val="75000"/>
                  </a:schemeClr>
                </a:solidFill>
              </a:rPr>
              <a:t>our organisation</a:t>
            </a:r>
            <a:endParaRPr lang="en-GB" dirty="0">
              <a:solidFill>
                <a:schemeClr val="tx2">
                  <a:lumMod val="75000"/>
                </a:schemeClr>
              </a:solidFill>
            </a:endParaRPr>
          </a:p>
          <a:p>
            <a:r>
              <a:rPr lang="en-GB" dirty="0" smtClean="0">
                <a:solidFill>
                  <a:schemeClr val="tx2">
                    <a:lumMod val="75000"/>
                  </a:schemeClr>
                </a:solidFill>
              </a:rPr>
              <a:t>S.W.O.T </a:t>
            </a:r>
            <a:r>
              <a:rPr lang="en-GB" dirty="0">
                <a:solidFill>
                  <a:schemeClr val="tx2">
                    <a:lumMod val="75000"/>
                  </a:schemeClr>
                </a:solidFill>
              </a:rPr>
              <a:t>analysis in relation to the effects of </a:t>
            </a:r>
            <a:r>
              <a:rPr lang="en-GB" dirty="0" smtClean="0">
                <a:solidFill>
                  <a:schemeClr val="tx2">
                    <a:lumMod val="75000"/>
                  </a:schemeClr>
                </a:solidFill>
              </a:rPr>
              <a:t>the </a:t>
            </a:r>
            <a:r>
              <a:rPr lang="en-GB" dirty="0">
                <a:solidFill>
                  <a:schemeClr val="tx2">
                    <a:lumMod val="75000"/>
                  </a:schemeClr>
                </a:solidFill>
              </a:rPr>
              <a:t>Health &amp; Social Care Act 2012</a:t>
            </a:r>
          </a:p>
        </p:txBody>
      </p:sp>
    </p:spTree>
    <p:extLst>
      <p:ext uri="{BB962C8B-B14F-4D97-AF65-F5344CB8AC3E}">
        <p14:creationId xmlns:p14="http://schemas.microsoft.com/office/powerpoint/2010/main" val="154578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750" y="1600200"/>
            <a:ext cx="7689850" cy="4525963"/>
          </a:xfrm>
        </p:spPr>
        <p:txBody>
          <a:bodyPr rtlCol="0">
            <a:normAutofit/>
          </a:bodyPr>
          <a:lstStyle/>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endParaRPr lang="en-GB" dirty="0"/>
          </a:p>
          <a:p>
            <a:pPr marL="0" indent="0" algn="ctr" fontAlgn="auto">
              <a:spcAft>
                <a:spcPts val="0"/>
              </a:spcAft>
              <a:buFont typeface="Arial" pitchFamily="34" charset="0"/>
              <a:buNone/>
              <a:defRPr/>
            </a:pPr>
            <a:endParaRPr lang="en-GB" sz="6600" dirty="0" smtClean="0"/>
          </a:p>
          <a:p>
            <a:pPr marL="0" indent="0" algn="ctr" fontAlgn="auto">
              <a:spcAft>
                <a:spcPts val="0"/>
              </a:spcAft>
              <a:buFont typeface="Arial" pitchFamily="34" charset="0"/>
              <a:buNone/>
              <a:defRPr/>
            </a:pPr>
            <a:r>
              <a:rPr lang="en-GB" sz="6600" dirty="0" smtClean="0"/>
              <a:t>What is an IMHA?</a:t>
            </a:r>
            <a:endParaRPr lang="en-GB" sz="6600" dirty="0"/>
          </a:p>
        </p:txBody>
      </p:sp>
      <p:pic>
        <p:nvPicPr>
          <p:cNvPr id="9219" name="Picture 7" descr="C:\Users\jridley1\AppData\Local\Microsoft\Windows\Temporary Internet Files\Content.IE5\HP3GF1G4\MC9003638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765175"/>
            <a:ext cx="25193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332656"/>
            <a:ext cx="8229600" cy="1143000"/>
          </a:xfrm>
        </p:spPr>
        <p:txBody>
          <a:bodyPr/>
          <a:lstStyle/>
          <a:p>
            <a:r>
              <a:rPr lang="en-GB" b="1" cap="all" dirty="0" smtClean="0"/>
              <a:t>An IMHA is…</a:t>
            </a:r>
          </a:p>
        </p:txBody>
      </p:sp>
      <p:sp>
        <p:nvSpPr>
          <p:cNvPr id="10243" name="Content Placeholder 2"/>
          <p:cNvSpPr>
            <a:spLocks noGrp="1"/>
          </p:cNvSpPr>
          <p:nvPr>
            <p:ph idx="1"/>
          </p:nvPr>
        </p:nvSpPr>
        <p:spPr/>
        <p:txBody>
          <a:bodyPr/>
          <a:lstStyle/>
          <a:p>
            <a:r>
              <a:rPr lang="en-GB" sz="2400" smtClean="0"/>
              <a:t>A specific type of mental health advocate, granted specific roles and responsibilities under the 2007 Mental Health Act (MH Act).</a:t>
            </a:r>
          </a:p>
          <a:p>
            <a:r>
              <a:rPr lang="en-GB" sz="2400" smtClean="0"/>
              <a:t>To help qualifying patients understand the legal provisions to which they are subject, and the rights and safeguards to which they are entitled, and help those patients exercise their rights. </a:t>
            </a:r>
          </a:p>
          <a:p>
            <a:pPr eaLnBrk="0" hangingPunct="0"/>
            <a:r>
              <a:rPr lang="en-GB" sz="2400" smtClean="0"/>
              <a:t>Qualifying patients - IMHAs work mainly with patients detained in hospital under the MH Act, also with people on Community Treatment Orders or Guardianship.</a:t>
            </a:r>
          </a:p>
          <a:p>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b="1" cap="all" dirty="0" smtClean="0"/>
              <a:t>IMHA Role</a:t>
            </a:r>
          </a:p>
        </p:txBody>
      </p:sp>
      <p:sp>
        <p:nvSpPr>
          <p:cNvPr id="3" name="Content Placeholder 2"/>
          <p:cNvSpPr>
            <a:spLocks noGrp="1"/>
          </p:cNvSpPr>
          <p:nvPr>
            <p:ph idx="1"/>
          </p:nvPr>
        </p:nvSpPr>
        <p:spPr>
          <a:xfrm>
            <a:off x="457200" y="1341438"/>
            <a:ext cx="8229600" cy="5256212"/>
          </a:xfrm>
        </p:spPr>
        <p:txBody>
          <a:bodyPr rtlCol="0">
            <a:normAutofit lnSpcReduction="10000"/>
          </a:bodyPr>
          <a:lstStyle/>
          <a:p>
            <a:pPr fontAlgn="auto">
              <a:spcAft>
                <a:spcPts val="0"/>
              </a:spcAft>
              <a:buFont typeface="Arial" pitchFamily="34" charset="0"/>
              <a:buChar char="•"/>
              <a:defRPr/>
            </a:pPr>
            <a:r>
              <a:rPr lang="en-US" dirty="0" smtClean="0"/>
              <a:t>Providing information, informing of rights, signposting:  </a:t>
            </a:r>
          </a:p>
          <a:p>
            <a:pPr marL="800100" lvl="2" indent="0" fontAlgn="auto">
              <a:spcAft>
                <a:spcPts val="0"/>
              </a:spcAft>
              <a:buFont typeface="Arial" pitchFamily="34" charset="0"/>
              <a:buNone/>
              <a:defRPr/>
            </a:pPr>
            <a:r>
              <a:rPr lang="en-US" i="1" dirty="0" smtClean="0"/>
              <a:t>“She explained to me I could go with a … I never knew I could go through with the tribunal, do you understand, that was like kryptonite in my ears.”   IMHA partner (Acute ward)</a:t>
            </a:r>
          </a:p>
          <a:p>
            <a:pPr fontAlgn="auto">
              <a:spcAft>
                <a:spcPts val="0"/>
              </a:spcAft>
              <a:buFont typeface="Arial" pitchFamily="34" charset="0"/>
              <a:buChar char="•"/>
              <a:defRPr/>
            </a:pPr>
            <a:r>
              <a:rPr lang="en-US" dirty="0" smtClean="0"/>
              <a:t>Support to prepare, attend, after meetings (CPA, Tribunals, Managers Hearings, Ward rounds)</a:t>
            </a:r>
          </a:p>
          <a:p>
            <a:pPr fontAlgn="auto">
              <a:spcAft>
                <a:spcPts val="0"/>
              </a:spcAft>
              <a:buFont typeface="Arial" pitchFamily="34" charset="0"/>
              <a:buChar char="•"/>
              <a:defRPr/>
            </a:pPr>
            <a:r>
              <a:rPr lang="en-US" dirty="0" smtClean="0"/>
              <a:t>Accessing patients notes/records</a:t>
            </a:r>
          </a:p>
          <a:p>
            <a:pPr fontAlgn="auto">
              <a:spcAft>
                <a:spcPts val="0"/>
              </a:spcAft>
              <a:buFont typeface="Arial" pitchFamily="34" charset="0"/>
              <a:buChar char="•"/>
              <a:defRPr/>
            </a:pPr>
            <a:r>
              <a:rPr lang="en-US" dirty="0" smtClean="0"/>
              <a:t>Non instructed advocacy – less common.</a:t>
            </a:r>
            <a:endParaRPr lang="en-GB" dirty="0"/>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PREVIOUS RESEARCH </a:t>
            </a:r>
            <a:endParaRPr lang="en-GB" b="1" dirty="0"/>
          </a:p>
        </p:txBody>
      </p:sp>
      <p:sp>
        <p:nvSpPr>
          <p:cNvPr id="3" name="Content Placeholder 2"/>
          <p:cNvSpPr>
            <a:spLocks noGrp="1"/>
          </p:cNvSpPr>
          <p:nvPr>
            <p:ph idx="1"/>
          </p:nvPr>
        </p:nvSpPr>
        <p:spPr>
          <a:xfrm>
            <a:off x="457200" y="1340768"/>
            <a:ext cx="8229600" cy="4785395"/>
          </a:xfrm>
        </p:spPr>
        <p:txBody>
          <a:bodyPr/>
          <a:lstStyle/>
          <a:p>
            <a:r>
              <a:rPr lang="en-GB" sz="2800" dirty="0"/>
              <a:t>Scant!</a:t>
            </a:r>
          </a:p>
          <a:p>
            <a:r>
              <a:rPr lang="en-GB" sz="2800" dirty="0"/>
              <a:t>One study comparing outcomes for statutory and person-centred advocacy (</a:t>
            </a:r>
            <a:r>
              <a:rPr lang="en-GB" sz="2800" dirty="0" err="1"/>
              <a:t>Rosenman</a:t>
            </a:r>
            <a:r>
              <a:rPr lang="en-GB" sz="2800" dirty="0"/>
              <a:t> et al, 2000)</a:t>
            </a:r>
          </a:p>
          <a:p>
            <a:r>
              <a:rPr lang="en-GB" sz="2800" dirty="0"/>
              <a:t>Two main studies looking at mental health advocacy and BME communities (</a:t>
            </a:r>
            <a:r>
              <a:rPr lang="en-GB" sz="2800" dirty="0" err="1"/>
              <a:t>Rai</a:t>
            </a:r>
            <a:r>
              <a:rPr lang="en-GB" sz="2800" dirty="0"/>
              <a:t>-Atkins et al, 2002; Newbigging et al, 2007)</a:t>
            </a:r>
          </a:p>
          <a:p>
            <a:r>
              <a:rPr lang="en-GB" sz="2800" dirty="0"/>
              <a:t>CQC and Tribunal service identified access problems and lack of staff understanding</a:t>
            </a:r>
          </a:p>
          <a:p>
            <a:r>
              <a:rPr lang="en-GB" sz="2800" dirty="0"/>
              <a:t>MH Alliance and A4A identified weak commissioning</a:t>
            </a:r>
          </a:p>
          <a:p>
            <a:r>
              <a:rPr lang="en-GB" sz="2800" dirty="0"/>
              <a:t>with an impact on provision for BME communities</a:t>
            </a:r>
          </a:p>
          <a:p>
            <a:endParaRPr lang="en-GB" dirty="0"/>
          </a:p>
        </p:txBody>
      </p:sp>
    </p:spTree>
    <p:extLst>
      <p:ext uri="{BB962C8B-B14F-4D97-AF65-F5344CB8AC3E}">
        <p14:creationId xmlns:p14="http://schemas.microsoft.com/office/powerpoint/2010/main" val="177257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rtlCol="0">
            <a:normAutofit/>
          </a:bodyPr>
          <a:lstStyle/>
          <a:p>
            <a:pPr fontAlgn="auto">
              <a:spcAft>
                <a:spcPts val="0"/>
              </a:spcAft>
              <a:defRPr/>
            </a:pPr>
            <a:r>
              <a:rPr lang="en-GB" b="1" cap="all" dirty="0" smtClean="0">
                <a:solidFill>
                  <a:schemeClr val="tx2">
                    <a:lumMod val="50000"/>
                  </a:schemeClr>
                </a:solidFill>
              </a:rPr>
              <a:t>Research background</a:t>
            </a:r>
          </a:p>
        </p:txBody>
      </p:sp>
      <p:sp>
        <p:nvSpPr>
          <p:cNvPr id="4099" name="Content Placeholder 1"/>
          <p:cNvSpPr>
            <a:spLocks noGrp="1"/>
          </p:cNvSpPr>
          <p:nvPr>
            <p:ph idx="1"/>
          </p:nvPr>
        </p:nvSpPr>
        <p:spPr/>
        <p:txBody>
          <a:bodyPr/>
          <a:lstStyle/>
          <a:p>
            <a:pPr marL="0" indent="0">
              <a:buFont typeface="Arial" charset="0"/>
              <a:buNone/>
            </a:pPr>
            <a:endParaRPr lang="en-GB" dirty="0" smtClean="0"/>
          </a:p>
          <a:p>
            <a:pPr marL="0" indent="0">
              <a:buFont typeface="Arial" charset="0"/>
              <a:buNone/>
            </a:pPr>
            <a:r>
              <a:rPr lang="en-GB" dirty="0" smtClean="0"/>
              <a:t>Commissioned by Department of Health in 2010, this research aimed to review the extent to which IMHA services in England are providing accessible, effective and appropriate support, and to understand better the factors that influence the quality of provision.</a:t>
            </a:r>
            <a:r>
              <a:rPr lang="en-GB" b="1" dirty="0" smtClean="0"/>
              <a:t> </a:t>
            </a: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0" y="115888"/>
          <a:ext cx="8929688" cy="658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7608</TotalTime>
  <Words>2240</Words>
  <Application>Microsoft Office PowerPoint</Application>
  <PresentationFormat>On-screen Show (4:3)</PresentationFormat>
  <Paragraphs>338</Paragraphs>
  <Slides>37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Microsoft Excel 97-2003 Worksheet</vt:lpstr>
      <vt:lpstr> The Right to be Heard:  Review of the Quality of Independent Mental Health  Advocate Services in England  </vt:lpstr>
      <vt:lpstr>Why does this matter?</vt:lpstr>
      <vt:lpstr>PowerPoint Presentation</vt:lpstr>
      <vt:lpstr>PowerPoint Presentation</vt:lpstr>
      <vt:lpstr>An IMHA is…</vt:lpstr>
      <vt:lpstr>IMHA Role</vt:lpstr>
      <vt:lpstr>PREVIOUS RESEARCH </vt:lpstr>
      <vt:lpstr>Research background</vt:lpstr>
      <vt:lpstr>PowerPoint Presentation</vt:lpstr>
      <vt:lpstr>Methodology</vt:lpstr>
      <vt:lpstr>Phase 1</vt:lpstr>
      <vt:lpstr>Phase 2</vt:lpstr>
      <vt:lpstr>STUDY Participants – TOTAL 290</vt:lpstr>
      <vt:lpstr>SERVICE USER PARTICIPANTS</vt:lpstr>
      <vt:lpstr>Access and referral to IMHA services </vt:lpstr>
      <vt:lpstr>Access for people on CTOs </vt:lpstr>
      <vt:lpstr>Accessibility</vt:lpstr>
      <vt:lpstr>Meeting Diverse Needs? </vt:lpstr>
      <vt:lpstr>Range of Advocacy Provided</vt:lpstr>
      <vt:lpstr>Multiple Advocacy Roles</vt:lpstr>
      <vt:lpstr>Variation in Number &amp; Type of IMHA Provider</vt:lpstr>
      <vt:lpstr>Non IMHA Users’  Understanding of IMHA</vt:lpstr>
      <vt:lpstr>IMHA Users Said….</vt:lpstr>
      <vt:lpstr>Understanding of IMHA advocacy by mental health staff</vt:lpstr>
      <vt:lpstr>PowerPoint Presentation</vt:lpstr>
      <vt:lpstr>PowerPoint Presentation</vt:lpstr>
      <vt:lpstr>Impact of IMHA Support</vt:lpstr>
      <vt:lpstr>PowerPoint Presentation</vt:lpstr>
      <vt:lpstr>PowerPoint Presentation</vt:lpstr>
      <vt:lpstr>PowerPoint Presentation</vt:lpstr>
      <vt:lpstr>CONCLUSIONS - ACCESSIBILITY</vt:lpstr>
      <vt:lpstr>CONCLUSIONS - APPROPRIATENESS</vt:lpstr>
      <vt:lpstr>CONCLUSIONS - EFFECTIVENESS</vt:lpstr>
      <vt:lpstr>Key Recommendations</vt:lpstr>
      <vt:lpstr>QUALITY IMHA SERVICES</vt:lpstr>
      <vt:lpstr> The Right to Be Heard: Review of Independent Mental Health Advocate (IMHA) Services in England  (2012) by  Karen Newbigging, Dr Julie Ridley, Dr Mick McKeown, Karen Machin  and Dr Dina Poursanidou Laura Able, Kaaren Cruse, Paul Grey, Stephanie de la Haye, Zemikael Habte-Mariam, Doreen Joseph, Michelle Kiansumba and June Sadd   The full Report and a Summary Report will be published June 2012 After 21 June launch, Reports available at http://www.uclan.ac.uk/schools/school_of_health/mhc_completed_projects.php     </vt:lpstr>
      <vt:lpstr>GROUPWORK TASK</vt:lpstr>
    </vt:vector>
  </TitlesOfParts>
  <Company>University of Central Lancashire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IMHA review</dc:title>
  <dc:creator>Newbigging</dc:creator>
  <cp:lastModifiedBy>Julie Ridley</cp:lastModifiedBy>
  <cp:revision>234</cp:revision>
  <cp:lastPrinted>2012-05-31T09:47:15Z</cp:lastPrinted>
  <dcterms:created xsi:type="dcterms:W3CDTF">2007-06-13T08:02:15Z</dcterms:created>
  <dcterms:modified xsi:type="dcterms:W3CDTF">2012-10-19T10:10:18Z</dcterms:modified>
  <cp:contentStatus>Confidential</cp:contentStatus>
</cp:coreProperties>
</file>