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76" r:id="rId5"/>
  </p:sldMasterIdLst>
  <p:notesMasterIdLst>
    <p:notesMasterId r:id="rId15"/>
  </p:notesMasterIdLst>
  <p:sldIdLst>
    <p:sldId id="273" r:id="rId6"/>
    <p:sldId id="291" r:id="rId7"/>
    <p:sldId id="296" r:id="rId8"/>
    <p:sldId id="297" r:id="rId9"/>
    <p:sldId id="290" r:id="rId10"/>
    <p:sldId id="292" r:id="rId11"/>
    <p:sldId id="299" r:id="rId12"/>
    <p:sldId id="298" r:id="rId13"/>
    <p:sldId id="278" r:id="rId14"/>
  </p:sldIdLst>
  <p:sldSz cx="9144000" cy="5143500" type="screen16x9"/>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16C"/>
    <a:srgbClr val="283F59"/>
    <a:srgbClr val="E3E5ED"/>
    <a:srgbClr val="FFFFFF"/>
    <a:srgbClr val="007FB0"/>
    <a:srgbClr val="AE0019"/>
    <a:srgbClr val="0D6BA0"/>
    <a:srgbClr val="BE16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EE78B5-D56C-C264-24E4-4824205CFF45}" v="18" dt="2020-11-24T15:19:00.294"/>
    <p1510:client id="{F0046976-6394-2A57-CDD9-EEB7AAD88A5C}" v="309" dt="2020-12-01T13:51:11.048"/>
    <p1510:client id="{F48F0BAA-A7E2-4452-AEA7-0FF0D105867D}" v="127" dt="2020-11-23T14:37:18.1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79452" autoAdjust="0"/>
  </p:normalViewPr>
  <p:slideViewPr>
    <p:cSldViewPr snapToGrid="0" snapToObjects="1">
      <p:cViewPr varScale="1">
        <p:scale>
          <a:sx n="95" d="100"/>
          <a:sy n="95" d="100"/>
        </p:scale>
        <p:origin x="684" y="51"/>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Wilson &lt;School of Social Work, Care &amp; Community&gt;" userId="11a7aa88-77bf-4712-b70a-7ae7471cab66" providerId="ADAL" clId="{977A6E27-ADC8-42CB-91CD-AC4450E2336A}"/>
    <pc:docChg chg="undo custSel addSld delSld modSld sldOrd">
      <pc:chgData name="Suzanne Wilson &lt;School of Social Work, Care &amp; Community&gt;" userId="11a7aa88-77bf-4712-b70a-7ae7471cab66" providerId="ADAL" clId="{977A6E27-ADC8-42CB-91CD-AC4450E2336A}" dt="2020-11-23T11:12:11.951" v="5646" actId="20577"/>
      <pc:docMkLst>
        <pc:docMk/>
      </pc:docMkLst>
      <pc:sldChg chg="modSp">
        <pc:chgData name="Suzanne Wilson &lt;School of Social Work, Care &amp; Community&gt;" userId="11a7aa88-77bf-4712-b70a-7ae7471cab66" providerId="ADAL" clId="{977A6E27-ADC8-42CB-91CD-AC4450E2336A}" dt="2020-11-21T11:26:38.544" v="16" actId="20577"/>
        <pc:sldMkLst>
          <pc:docMk/>
          <pc:sldMk cId="1701337361" sldId="273"/>
        </pc:sldMkLst>
        <pc:spChg chg="mod">
          <ac:chgData name="Suzanne Wilson &lt;School of Social Work, Care &amp; Community&gt;" userId="11a7aa88-77bf-4712-b70a-7ae7471cab66" providerId="ADAL" clId="{977A6E27-ADC8-42CB-91CD-AC4450E2336A}" dt="2020-11-21T11:26:38.544" v="16" actId="20577"/>
          <ac:spMkLst>
            <pc:docMk/>
            <pc:sldMk cId="1701337361" sldId="273"/>
            <ac:spMk id="2" creationId="{00000000-0000-0000-0000-000000000000}"/>
          </ac:spMkLst>
        </pc:spChg>
        <pc:spChg chg="mod">
          <ac:chgData name="Suzanne Wilson &lt;School of Social Work, Care &amp; Community&gt;" userId="11a7aa88-77bf-4712-b70a-7ae7471cab66" providerId="ADAL" clId="{977A6E27-ADC8-42CB-91CD-AC4450E2336A}" dt="2020-11-21T11:26:01.081" v="4" actId="121"/>
          <ac:spMkLst>
            <pc:docMk/>
            <pc:sldMk cId="1701337361" sldId="273"/>
            <ac:spMk id="3" creationId="{00000000-0000-0000-0000-000000000000}"/>
          </ac:spMkLst>
        </pc:spChg>
      </pc:sldChg>
      <pc:sldChg chg="addSp delSp del">
        <pc:chgData name="Suzanne Wilson &lt;School of Social Work, Care &amp; Community&gt;" userId="11a7aa88-77bf-4712-b70a-7ae7471cab66" providerId="ADAL" clId="{977A6E27-ADC8-42CB-91CD-AC4450E2336A}" dt="2020-11-22T12:02:54.891" v="1531" actId="2696"/>
        <pc:sldMkLst>
          <pc:docMk/>
          <pc:sldMk cId="4278124349" sldId="285"/>
        </pc:sldMkLst>
        <pc:spChg chg="add del">
          <ac:chgData name="Suzanne Wilson &lt;School of Social Work, Care &amp; Community&gt;" userId="11a7aa88-77bf-4712-b70a-7ae7471cab66" providerId="ADAL" clId="{977A6E27-ADC8-42CB-91CD-AC4450E2336A}" dt="2020-11-21T11:35:19.480" v="329" actId="478"/>
          <ac:spMkLst>
            <pc:docMk/>
            <pc:sldMk cId="4278124349" sldId="285"/>
            <ac:spMk id="4" creationId="{A1A1B23C-4A74-48D9-803B-F710FB0B1DBD}"/>
          </ac:spMkLst>
        </pc:spChg>
      </pc:sldChg>
      <pc:sldChg chg="modSp modNotesTx">
        <pc:chgData name="Suzanne Wilson &lt;School of Social Work, Care &amp; Community&gt;" userId="11a7aa88-77bf-4712-b70a-7ae7471cab66" providerId="ADAL" clId="{977A6E27-ADC8-42CB-91CD-AC4450E2336A}" dt="2020-11-22T12:17:29.429" v="2503" actId="20577"/>
        <pc:sldMkLst>
          <pc:docMk/>
          <pc:sldMk cId="3571357828" sldId="290"/>
        </pc:sldMkLst>
        <pc:spChg chg="mod">
          <ac:chgData name="Suzanne Wilson &lt;School of Social Work, Care &amp; Community&gt;" userId="11a7aa88-77bf-4712-b70a-7ae7471cab66" providerId="ADAL" clId="{977A6E27-ADC8-42CB-91CD-AC4450E2336A}" dt="2020-11-21T11:52:25.428" v="605" actId="20577"/>
          <ac:spMkLst>
            <pc:docMk/>
            <pc:sldMk cId="3571357828" sldId="290"/>
            <ac:spMk id="2" creationId="{4F2F6DE1-9B4B-4468-8E4C-25DFA8DC1CB8}"/>
          </ac:spMkLst>
        </pc:spChg>
        <pc:spChg chg="mod">
          <ac:chgData name="Suzanne Wilson &lt;School of Social Work, Care &amp; Community&gt;" userId="11a7aa88-77bf-4712-b70a-7ae7471cab66" providerId="ADAL" clId="{977A6E27-ADC8-42CB-91CD-AC4450E2336A}" dt="2020-11-22T12:13:50.573" v="2261" actId="20577"/>
          <ac:spMkLst>
            <pc:docMk/>
            <pc:sldMk cId="3571357828" sldId="290"/>
            <ac:spMk id="3" creationId="{B670AEE9-9EC8-45EE-AD5A-2D688B0505DB}"/>
          </ac:spMkLst>
        </pc:spChg>
      </pc:sldChg>
      <pc:sldChg chg="modSp">
        <pc:chgData name="Suzanne Wilson &lt;School of Social Work, Care &amp; Community&gt;" userId="11a7aa88-77bf-4712-b70a-7ae7471cab66" providerId="ADAL" clId="{977A6E27-ADC8-42CB-91CD-AC4450E2336A}" dt="2020-11-23T11:12:11.951" v="5646" actId="20577"/>
        <pc:sldMkLst>
          <pc:docMk/>
          <pc:sldMk cId="3199108334" sldId="291"/>
        </pc:sldMkLst>
        <pc:spChg chg="mod">
          <ac:chgData name="Suzanne Wilson &lt;School of Social Work, Care &amp; Community&gt;" userId="11a7aa88-77bf-4712-b70a-7ae7471cab66" providerId="ADAL" clId="{977A6E27-ADC8-42CB-91CD-AC4450E2336A}" dt="2020-11-23T11:12:11.951" v="5646" actId="20577"/>
          <ac:spMkLst>
            <pc:docMk/>
            <pc:sldMk cId="3199108334" sldId="291"/>
            <ac:spMk id="3" creationId="{22D50DEB-A18A-4997-B220-5A4704EDF671}"/>
          </ac:spMkLst>
        </pc:spChg>
      </pc:sldChg>
      <pc:sldChg chg="modSp modNotesTx">
        <pc:chgData name="Suzanne Wilson &lt;School of Social Work, Care &amp; Community&gt;" userId="11a7aa88-77bf-4712-b70a-7ae7471cab66" providerId="ADAL" clId="{977A6E27-ADC8-42CB-91CD-AC4450E2336A}" dt="2020-11-22T12:35:52.894" v="4771" actId="313"/>
        <pc:sldMkLst>
          <pc:docMk/>
          <pc:sldMk cId="3388199448" sldId="292"/>
        </pc:sldMkLst>
        <pc:spChg chg="mod">
          <ac:chgData name="Suzanne Wilson &lt;School of Social Work, Care &amp; Community&gt;" userId="11a7aa88-77bf-4712-b70a-7ae7471cab66" providerId="ADAL" clId="{977A6E27-ADC8-42CB-91CD-AC4450E2336A}" dt="2020-11-21T11:53:07.519" v="632" actId="20577"/>
          <ac:spMkLst>
            <pc:docMk/>
            <pc:sldMk cId="3388199448" sldId="292"/>
            <ac:spMk id="2" creationId="{E521D1C1-BDD7-47C8-9627-B91B3E188A8C}"/>
          </ac:spMkLst>
        </pc:spChg>
        <pc:spChg chg="mod">
          <ac:chgData name="Suzanne Wilson &lt;School of Social Work, Care &amp; Community&gt;" userId="11a7aa88-77bf-4712-b70a-7ae7471cab66" providerId="ADAL" clId="{977A6E27-ADC8-42CB-91CD-AC4450E2336A}" dt="2020-11-22T12:32:47.953" v="4621" actId="255"/>
          <ac:spMkLst>
            <pc:docMk/>
            <pc:sldMk cId="3388199448" sldId="292"/>
            <ac:spMk id="3" creationId="{B7F3584C-30C1-4163-A541-6CB561379114}"/>
          </ac:spMkLst>
        </pc:spChg>
      </pc:sldChg>
      <pc:sldChg chg="modSp del">
        <pc:chgData name="Suzanne Wilson &lt;School of Social Work, Care &amp; Community&gt;" userId="11a7aa88-77bf-4712-b70a-7ae7471cab66" providerId="ADAL" clId="{977A6E27-ADC8-42CB-91CD-AC4450E2336A}" dt="2020-11-21T11:53:46.568" v="646" actId="2696"/>
        <pc:sldMkLst>
          <pc:docMk/>
          <pc:sldMk cId="901613598" sldId="293"/>
        </pc:sldMkLst>
        <pc:spChg chg="mod">
          <ac:chgData name="Suzanne Wilson &lt;School of Social Work, Care &amp; Community&gt;" userId="11a7aa88-77bf-4712-b70a-7ae7471cab66" providerId="ADAL" clId="{977A6E27-ADC8-42CB-91CD-AC4450E2336A}" dt="2020-11-21T11:53:26.584" v="634"/>
          <ac:spMkLst>
            <pc:docMk/>
            <pc:sldMk cId="901613598" sldId="293"/>
            <ac:spMk id="3" creationId="{D86A7DA2-5D2F-4F51-994F-43B0E97C562B}"/>
          </ac:spMkLst>
        </pc:spChg>
      </pc:sldChg>
      <pc:sldChg chg="modSp modNotesTx">
        <pc:chgData name="Suzanne Wilson &lt;School of Social Work, Care &amp; Community&gt;" userId="11a7aa88-77bf-4712-b70a-7ae7471cab66" providerId="ADAL" clId="{977A6E27-ADC8-42CB-91CD-AC4450E2336A}" dt="2020-11-23T10:51:11.515" v="4926" actId="6549"/>
        <pc:sldMkLst>
          <pc:docMk/>
          <pc:sldMk cId="2284572029" sldId="295"/>
        </pc:sldMkLst>
        <pc:spChg chg="mod">
          <ac:chgData name="Suzanne Wilson &lt;School of Social Work, Care &amp; Community&gt;" userId="11a7aa88-77bf-4712-b70a-7ae7471cab66" providerId="ADAL" clId="{977A6E27-ADC8-42CB-91CD-AC4450E2336A}" dt="2020-11-22T12:36:52.911" v="4776"/>
          <ac:spMkLst>
            <pc:docMk/>
            <pc:sldMk cId="2284572029" sldId="295"/>
            <ac:spMk id="2" creationId="{885382E6-0A30-4CCE-9253-627C80D6EBBD}"/>
          </ac:spMkLst>
        </pc:spChg>
        <pc:spChg chg="mod">
          <ac:chgData name="Suzanne Wilson &lt;School of Social Work, Care &amp; Community&gt;" userId="11a7aa88-77bf-4712-b70a-7ae7471cab66" providerId="ADAL" clId="{977A6E27-ADC8-42CB-91CD-AC4450E2336A}" dt="2020-11-22T12:36:44.724" v="4774" actId="1076"/>
          <ac:spMkLst>
            <pc:docMk/>
            <pc:sldMk cId="2284572029" sldId="295"/>
            <ac:spMk id="3" creationId="{921B86F7-04FA-48BE-8627-20C9F61BC04F}"/>
          </ac:spMkLst>
        </pc:spChg>
      </pc:sldChg>
      <pc:sldChg chg="modSp add ord modNotesTx">
        <pc:chgData name="Suzanne Wilson &lt;School of Social Work, Care &amp; Community&gt;" userId="11a7aa88-77bf-4712-b70a-7ae7471cab66" providerId="ADAL" clId="{977A6E27-ADC8-42CB-91CD-AC4450E2336A}" dt="2020-11-23T11:04:56.429" v="5481" actId="20577"/>
        <pc:sldMkLst>
          <pc:docMk/>
          <pc:sldMk cId="568649825" sldId="296"/>
        </pc:sldMkLst>
        <pc:spChg chg="mod">
          <ac:chgData name="Suzanne Wilson &lt;School of Social Work, Care &amp; Community&gt;" userId="11a7aa88-77bf-4712-b70a-7ae7471cab66" providerId="ADAL" clId="{977A6E27-ADC8-42CB-91CD-AC4450E2336A}" dt="2020-11-21T11:48:58.808" v="483" actId="20577"/>
          <ac:spMkLst>
            <pc:docMk/>
            <pc:sldMk cId="568649825" sldId="296"/>
            <ac:spMk id="2" creationId="{476A1580-CF08-4650-9910-F82AC520DE59}"/>
          </ac:spMkLst>
        </pc:spChg>
        <pc:spChg chg="mod">
          <ac:chgData name="Suzanne Wilson &lt;School of Social Work, Care &amp; Community&gt;" userId="11a7aa88-77bf-4712-b70a-7ae7471cab66" providerId="ADAL" clId="{977A6E27-ADC8-42CB-91CD-AC4450E2336A}" dt="2020-11-23T11:04:56.429" v="5481" actId="20577"/>
          <ac:spMkLst>
            <pc:docMk/>
            <pc:sldMk cId="568649825" sldId="296"/>
            <ac:spMk id="3" creationId="{743C7E33-0258-401F-B65A-FE459E502062}"/>
          </ac:spMkLst>
        </pc:spChg>
      </pc:sldChg>
      <pc:sldChg chg="addSp modSp add mod modNotesTx">
        <pc:chgData name="Suzanne Wilson &lt;School of Social Work, Care &amp; Community&gt;" userId="11a7aa88-77bf-4712-b70a-7ae7471cab66" providerId="ADAL" clId="{977A6E27-ADC8-42CB-91CD-AC4450E2336A}" dt="2020-11-22T12:03:51.529" v="1717" actId="6549"/>
        <pc:sldMkLst>
          <pc:docMk/>
          <pc:sldMk cId="1689751822" sldId="297"/>
        </pc:sldMkLst>
        <pc:spChg chg="mod">
          <ac:chgData name="Suzanne Wilson &lt;School of Social Work, Care &amp; Community&gt;" userId="11a7aa88-77bf-4712-b70a-7ae7471cab66" providerId="ADAL" clId="{977A6E27-ADC8-42CB-91CD-AC4450E2336A}" dt="2020-11-21T11:32:29.373" v="153" actId="20577"/>
          <ac:spMkLst>
            <pc:docMk/>
            <pc:sldMk cId="1689751822" sldId="297"/>
            <ac:spMk id="2" creationId="{9AA223DE-DF1D-4F07-A48C-83F1EFEC278A}"/>
          </ac:spMkLst>
        </pc:spChg>
        <pc:spChg chg="mod">
          <ac:chgData name="Suzanne Wilson &lt;School of Social Work, Care &amp; Community&gt;" userId="11a7aa88-77bf-4712-b70a-7ae7471cab66" providerId="ADAL" clId="{977A6E27-ADC8-42CB-91CD-AC4450E2336A}" dt="2020-11-22T11:57:56.902" v="1365" actId="20577"/>
          <ac:spMkLst>
            <pc:docMk/>
            <pc:sldMk cId="1689751822" sldId="297"/>
            <ac:spMk id="3" creationId="{E15CEC17-F0DF-425F-91E0-D9985B1334B4}"/>
          </ac:spMkLst>
        </pc:spChg>
        <pc:graphicFrameChg chg="add mod">
          <ac:chgData name="Suzanne Wilson &lt;School of Social Work, Care &amp; Community&gt;" userId="11a7aa88-77bf-4712-b70a-7ae7471cab66" providerId="ADAL" clId="{977A6E27-ADC8-42CB-91CD-AC4450E2336A}" dt="2020-11-22T12:00:51.196" v="1529" actId="6549"/>
          <ac:graphicFrameMkLst>
            <pc:docMk/>
            <pc:sldMk cId="1689751822" sldId="297"/>
            <ac:graphicFrameMk id="4" creationId="{326CFA6F-743B-4E31-98BA-E4B39237EEF5}"/>
          </ac:graphicFrameMkLst>
        </pc:graphicFrameChg>
        <pc:graphicFrameChg chg="add mod modGraphic">
          <ac:chgData name="Suzanne Wilson &lt;School of Social Work, Care &amp; Community&gt;" userId="11a7aa88-77bf-4712-b70a-7ae7471cab66" providerId="ADAL" clId="{977A6E27-ADC8-42CB-91CD-AC4450E2336A}" dt="2020-11-22T12:00:06.232" v="1498" actId="14100"/>
          <ac:graphicFrameMkLst>
            <pc:docMk/>
            <pc:sldMk cId="1689751822" sldId="297"/>
            <ac:graphicFrameMk id="5" creationId="{51911287-0978-4A27-B325-B907A6D68A44}"/>
          </ac:graphicFrameMkLst>
        </pc:graphicFrameChg>
      </pc:sldChg>
      <pc:sldChg chg="addSp delSp modSp add">
        <pc:chgData name="Suzanne Wilson &lt;School of Social Work, Care &amp; Community&gt;" userId="11a7aa88-77bf-4712-b70a-7ae7471cab66" providerId="ADAL" clId="{977A6E27-ADC8-42CB-91CD-AC4450E2336A}" dt="2020-11-23T11:11:17.020" v="5597" actId="20577"/>
        <pc:sldMkLst>
          <pc:docMk/>
          <pc:sldMk cId="206187827" sldId="298"/>
        </pc:sldMkLst>
        <pc:spChg chg="mod">
          <ac:chgData name="Suzanne Wilson &lt;School of Social Work, Care &amp; Community&gt;" userId="11a7aa88-77bf-4712-b70a-7ae7471cab66" providerId="ADAL" clId="{977A6E27-ADC8-42CB-91CD-AC4450E2336A}" dt="2020-11-22T12:36:58.051" v="4787" actId="20577"/>
          <ac:spMkLst>
            <pc:docMk/>
            <pc:sldMk cId="206187827" sldId="298"/>
            <ac:spMk id="2" creationId="{34405869-872E-4850-8FFD-F954B4392DC6}"/>
          </ac:spMkLst>
        </pc:spChg>
        <pc:spChg chg="add del mod">
          <ac:chgData name="Suzanne Wilson &lt;School of Social Work, Care &amp; Community&gt;" userId="11a7aa88-77bf-4712-b70a-7ae7471cab66" providerId="ADAL" clId="{977A6E27-ADC8-42CB-91CD-AC4450E2336A}" dt="2020-11-23T11:11:17.020" v="5597" actId="20577"/>
          <ac:spMkLst>
            <pc:docMk/>
            <pc:sldMk cId="206187827" sldId="298"/>
            <ac:spMk id="3" creationId="{92F5F3CE-5481-4C5E-BBA8-D17ABA3C6077}"/>
          </ac:spMkLst>
        </pc:spChg>
        <pc:spChg chg="add del mod">
          <ac:chgData name="Suzanne Wilson &lt;School of Social Work, Care &amp; Community&gt;" userId="11a7aa88-77bf-4712-b70a-7ae7471cab66" providerId="ADAL" clId="{977A6E27-ADC8-42CB-91CD-AC4450E2336A}" dt="2020-11-21T11:39:25" v="368"/>
          <ac:spMkLst>
            <pc:docMk/>
            <pc:sldMk cId="206187827" sldId="298"/>
            <ac:spMk id="4" creationId="{7BDC1F30-7693-4FCE-8066-008061E74CC2}"/>
          </ac:spMkLst>
        </pc:spChg>
      </pc:sldChg>
      <pc:sldChg chg="modSp add modNotesTx">
        <pc:chgData name="Suzanne Wilson &lt;School of Social Work, Care &amp; Community&gt;" userId="11a7aa88-77bf-4712-b70a-7ae7471cab66" providerId="ADAL" clId="{977A6E27-ADC8-42CB-91CD-AC4450E2336A}" dt="2020-11-22T11:44:56.685" v="1304" actId="20577"/>
        <pc:sldMkLst>
          <pc:docMk/>
          <pc:sldMk cId="2333967887" sldId="299"/>
        </pc:sldMkLst>
        <pc:spChg chg="mod">
          <ac:chgData name="Suzanne Wilson &lt;School of Social Work, Care &amp; Community&gt;" userId="11a7aa88-77bf-4712-b70a-7ae7471cab66" providerId="ADAL" clId="{977A6E27-ADC8-42CB-91CD-AC4450E2336A}" dt="2020-11-22T11:12:44.093" v="1048" actId="20577"/>
          <ac:spMkLst>
            <pc:docMk/>
            <pc:sldMk cId="2333967887" sldId="299"/>
            <ac:spMk id="2" creationId="{D0EE2D3C-2AB9-47A2-A93D-72E122EC1575}"/>
          </ac:spMkLst>
        </pc:spChg>
        <pc:spChg chg="mod">
          <ac:chgData name="Suzanne Wilson &lt;School of Social Work, Care &amp; Community&gt;" userId="11a7aa88-77bf-4712-b70a-7ae7471cab66" providerId="ADAL" clId="{977A6E27-ADC8-42CB-91CD-AC4450E2336A}" dt="2020-11-22T11:44:09.235" v="1288" actId="255"/>
          <ac:spMkLst>
            <pc:docMk/>
            <pc:sldMk cId="2333967887" sldId="299"/>
            <ac:spMk id="3" creationId="{4DA540FB-DBCB-4059-B350-B2B2E7A3DC56}"/>
          </ac:spMkLst>
        </pc:spChg>
      </pc:sldChg>
      <pc:sldChg chg="modSp add del">
        <pc:chgData name="Suzanne Wilson &lt;School of Social Work, Care &amp; Community&gt;" userId="11a7aa88-77bf-4712-b70a-7ae7471cab66" providerId="ADAL" clId="{977A6E27-ADC8-42CB-91CD-AC4450E2336A}" dt="2020-11-22T11:12:20.089" v="1029" actId="2696"/>
        <pc:sldMkLst>
          <pc:docMk/>
          <pc:sldMk cId="1130204101" sldId="300"/>
        </pc:sldMkLst>
        <pc:spChg chg="mod">
          <ac:chgData name="Suzanne Wilson &lt;School of Social Work, Care &amp; Community&gt;" userId="11a7aa88-77bf-4712-b70a-7ae7471cab66" providerId="ADAL" clId="{977A6E27-ADC8-42CB-91CD-AC4450E2336A}" dt="2020-11-22T11:10:15.405" v="867" actId="113"/>
          <ac:spMkLst>
            <pc:docMk/>
            <pc:sldMk cId="1130204101" sldId="300"/>
            <ac:spMk id="3" creationId="{B92478D2-49E5-43E0-8D84-C2033891EB41}"/>
          </ac:spMkLst>
        </pc:spChg>
      </pc:sldChg>
      <pc:sldChg chg="modSp add del">
        <pc:chgData name="Suzanne Wilson &lt;School of Social Work, Care &amp; Community&gt;" userId="11a7aa88-77bf-4712-b70a-7ae7471cab66" providerId="ADAL" clId="{977A6E27-ADC8-42CB-91CD-AC4450E2336A}" dt="2020-11-22T11:45:30.654" v="1305" actId="2696"/>
        <pc:sldMkLst>
          <pc:docMk/>
          <pc:sldMk cId="879874479" sldId="301"/>
        </pc:sldMkLst>
        <pc:spChg chg="mod">
          <ac:chgData name="Suzanne Wilson &lt;School of Social Work, Care &amp; Community&gt;" userId="11a7aa88-77bf-4712-b70a-7ae7471cab66" providerId="ADAL" clId="{977A6E27-ADC8-42CB-91CD-AC4450E2336A}" dt="2020-11-22T11:13:00.816" v="1077" actId="20577"/>
          <ac:spMkLst>
            <pc:docMk/>
            <pc:sldMk cId="879874479" sldId="301"/>
            <ac:spMk id="2" creationId="{887FF6F7-A794-4A6A-B723-4A99B96BF5CE}"/>
          </ac:spMkLst>
        </pc:spChg>
        <pc:spChg chg="mod">
          <ac:chgData name="Suzanne Wilson &lt;School of Social Work, Care &amp; Community&gt;" userId="11a7aa88-77bf-4712-b70a-7ae7471cab66" providerId="ADAL" clId="{977A6E27-ADC8-42CB-91CD-AC4450E2336A}" dt="2020-11-22T11:40:44.158" v="1105"/>
          <ac:spMkLst>
            <pc:docMk/>
            <pc:sldMk cId="879874479" sldId="301"/>
            <ac:spMk id="3" creationId="{1E4C9433-54AF-435C-881C-3739A90AF6EF}"/>
          </ac:spMkLst>
        </pc:spChg>
      </pc:sldChg>
    </pc:docChg>
  </pc:docChgLst>
  <pc:docChgLst>
    <pc:chgData name="Suzanne Wilson &lt;School of Social Work, Care &amp; Community&gt;" userId="S::swilson21@uclan.ac.uk::11a7aa88-77bf-4712-b70a-7ae7471cab66" providerId="AD" clId="Web-{F0046976-6394-2A57-CDD9-EEB7AAD88A5C}"/>
    <pc:docChg chg="addSld delSld modSld">
      <pc:chgData name="Suzanne Wilson &lt;School of Social Work, Care &amp; Community&gt;" userId="S::swilson21@uclan.ac.uk::11a7aa88-77bf-4712-b70a-7ae7471cab66" providerId="AD" clId="Web-{F0046976-6394-2A57-CDD9-EEB7AAD88A5C}" dt="2020-12-01T13:51:10.594" v="307" actId="1076"/>
      <pc:docMkLst>
        <pc:docMk/>
      </pc:docMkLst>
      <pc:sldChg chg="modSp">
        <pc:chgData name="Suzanne Wilson &lt;School of Social Work, Care &amp; Community&gt;" userId="S::swilson21@uclan.ac.uk::11a7aa88-77bf-4712-b70a-7ae7471cab66" providerId="AD" clId="Web-{F0046976-6394-2A57-CDD9-EEB7AAD88A5C}" dt="2020-12-01T13:41:24.546" v="25" actId="1076"/>
        <pc:sldMkLst>
          <pc:docMk/>
          <pc:sldMk cId="1701337361" sldId="273"/>
        </pc:sldMkLst>
        <pc:spChg chg="mod">
          <ac:chgData name="Suzanne Wilson &lt;School of Social Work, Care &amp; Community&gt;" userId="S::swilson21@uclan.ac.uk::11a7aa88-77bf-4712-b70a-7ae7471cab66" providerId="AD" clId="Web-{F0046976-6394-2A57-CDD9-EEB7AAD88A5C}" dt="2020-12-01T13:41:24.546" v="25" actId="1076"/>
          <ac:spMkLst>
            <pc:docMk/>
            <pc:sldMk cId="1701337361" sldId="273"/>
            <ac:spMk id="2" creationId="{00000000-0000-0000-0000-000000000000}"/>
          </ac:spMkLst>
        </pc:spChg>
      </pc:sldChg>
      <pc:sldChg chg="modSp">
        <pc:chgData name="Suzanne Wilson &lt;School of Social Work, Care &amp; Community&gt;" userId="S::swilson21@uclan.ac.uk::11a7aa88-77bf-4712-b70a-7ae7471cab66" providerId="AD" clId="Web-{F0046976-6394-2A57-CDD9-EEB7AAD88A5C}" dt="2020-12-01T13:51:10.594" v="307" actId="1076"/>
        <pc:sldMkLst>
          <pc:docMk/>
          <pc:sldMk cId="3199108334" sldId="291"/>
        </pc:sldMkLst>
        <pc:spChg chg="mod">
          <ac:chgData name="Suzanne Wilson &lt;School of Social Work, Care &amp; Community&gt;" userId="S::swilson21@uclan.ac.uk::11a7aa88-77bf-4712-b70a-7ae7471cab66" providerId="AD" clId="Web-{F0046976-6394-2A57-CDD9-EEB7AAD88A5C}" dt="2020-12-01T13:51:10.594" v="307" actId="1076"/>
          <ac:spMkLst>
            <pc:docMk/>
            <pc:sldMk cId="3199108334" sldId="291"/>
            <ac:spMk id="3" creationId="{22D50DEB-A18A-4997-B220-5A4704EDF671}"/>
          </ac:spMkLst>
        </pc:spChg>
      </pc:sldChg>
      <pc:sldChg chg="del">
        <pc:chgData name="Suzanne Wilson &lt;School of Social Work, Care &amp; Community&gt;" userId="S::swilson21@uclan.ac.uk::11a7aa88-77bf-4712-b70a-7ae7471cab66" providerId="AD" clId="Web-{F0046976-6394-2A57-CDD9-EEB7AAD88A5C}" dt="2020-12-01T13:40:16.933" v="0"/>
        <pc:sldMkLst>
          <pc:docMk/>
          <pc:sldMk cId="2284572029" sldId="295"/>
        </pc:sldMkLst>
      </pc:sldChg>
      <pc:sldChg chg="modSp">
        <pc:chgData name="Suzanne Wilson &lt;School of Social Work, Care &amp; Community&gt;" userId="S::swilson21@uclan.ac.uk::11a7aa88-77bf-4712-b70a-7ae7471cab66" providerId="AD" clId="Web-{F0046976-6394-2A57-CDD9-EEB7AAD88A5C}" dt="2020-12-01T13:42:45.707" v="65" actId="20577"/>
        <pc:sldMkLst>
          <pc:docMk/>
          <pc:sldMk cId="568649825" sldId="296"/>
        </pc:sldMkLst>
        <pc:spChg chg="mod">
          <ac:chgData name="Suzanne Wilson &lt;School of Social Work, Care &amp; Community&gt;" userId="S::swilson21@uclan.ac.uk::11a7aa88-77bf-4712-b70a-7ae7471cab66" providerId="AD" clId="Web-{F0046976-6394-2A57-CDD9-EEB7AAD88A5C}" dt="2020-12-01T13:42:45.707" v="65" actId="20577"/>
          <ac:spMkLst>
            <pc:docMk/>
            <pc:sldMk cId="568649825" sldId="296"/>
            <ac:spMk id="3" creationId="{743C7E33-0258-401F-B65A-FE459E502062}"/>
          </ac:spMkLst>
        </pc:spChg>
      </pc:sldChg>
      <pc:sldChg chg="del">
        <pc:chgData name="Suzanne Wilson &lt;School of Social Work, Care &amp; Community&gt;" userId="S::swilson21@uclan.ac.uk::11a7aa88-77bf-4712-b70a-7ae7471cab66" providerId="AD" clId="Web-{F0046976-6394-2A57-CDD9-EEB7AAD88A5C}" dt="2020-12-01T13:40:29.747" v="1"/>
        <pc:sldMkLst>
          <pc:docMk/>
          <pc:sldMk cId="2333967887" sldId="299"/>
        </pc:sldMkLst>
      </pc:sldChg>
      <pc:sldChg chg="modSp new">
        <pc:chgData name="Suzanne Wilson &lt;School of Social Work, Care &amp; Community&gt;" userId="S::swilson21@uclan.ac.uk::11a7aa88-77bf-4712-b70a-7ae7471cab66" providerId="AD" clId="Web-{F0046976-6394-2A57-CDD9-EEB7AAD88A5C}" dt="2020-12-01T13:50:22.170" v="273" actId="20577"/>
        <pc:sldMkLst>
          <pc:docMk/>
          <pc:sldMk cId="3496836890" sldId="299"/>
        </pc:sldMkLst>
        <pc:spChg chg="mod">
          <ac:chgData name="Suzanne Wilson &lt;School of Social Work, Care &amp; Community&gt;" userId="S::swilson21@uclan.ac.uk::11a7aa88-77bf-4712-b70a-7ae7471cab66" providerId="AD" clId="Web-{F0046976-6394-2A57-CDD9-EEB7AAD88A5C}" dt="2020-12-01T13:43:53.961" v="79" actId="20577"/>
          <ac:spMkLst>
            <pc:docMk/>
            <pc:sldMk cId="3496836890" sldId="299"/>
            <ac:spMk id="2" creationId="{039E905B-DDFA-435E-BC7C-975BEA23D945}"/>
          </ac:spMkLst>
        </pc:spChg>
        <pc:spChg chg="mod">
          <ac:chgData name="Suzanne Wilson &lt;School of Social Work, Care &amp; Community&gt;" userId="S::swilson21@uclan.ac.uk::11a7aa88-77bf-4712-b70a-7ae7471cab66" providerId="AD" clId="Web-{F0046976-6394-2A57-CDD9-EEB7AAD88A5C}" dt="2020-12-01T13:50:22.170" v="273" actId="20577"/>
          <ac:spMkLst>
            <pc:docMk/>
            <pc:sldMk cId="3496836890" sldId="299"/>
            <ac:spMk id="3" creationId="{0B29E0D8-995C-4C5C-B7E0-95F27E077BBD}"/>
          </ac:spMkLst>
        </pc:spChg>
      </pc:sldChg>
    </pc:docChg>
  </pc:docChgLst>
  <pc:docChgLst>
    <pc:chgData name="Suzanne Wilson &lt;School of Social Work, Care &amp; Community&gt;" userId="S::swilson21@uclan.ac.uk::11a7aa88-77bf-4712-b70a-7ae7471cab66" providerId="AD" clId="Web-{47EE78B5-D56C-C264-24E4-4824205CFF45}"/>
    <pc:docChg chg="modSld">
      <pc:chgData name="Suzanne Wilson &lt;School of Social Work, Care &amp; Community&gt;" userId="S::swilson21@uclan.ac.uk::11a7aa88-77bf-4712-b70a-7ae7471cab66" providerId="AD" clId="Web-{47EE78B5-D56C-C264-24E4-4824205CFF45}" dt="2020-11-24T15:19:00.294" v="15" actId="20577"/>
      <pc:docMkLst>
        <pc:docMk/>
      </pc:docMkLst>
      <pc:sldChg chg="modSp">
        <pc:chgData name="Suzanne Wilson &lt;School of Social Work, Care &amp; Community&gt;" userId="S::swilson21@uclan.ac.uk::11a7aa88-77bf-4712-b70a-7ae7471cab66" providerId="AD" clId="Web-{47EE78B5-D56C-C264-24E4-4824205CFF45}" dt="2020-11-24T15:19:00.294" v="14" actId="20577"/>
        <pc:sldMkLst>
          <pc:docMk/>
          <pc:sldMk cId="3571357828" sldId="290"/>
        </pc:sldMkLst>
        <pc:spChg chg="mod">
          <ac:chgData name="Suzanne Wilson &lt;School of Social Work, Care &amp; Community&gt;" userId="S::swilson21@uclan.ac.uk::11a7aa88-77bf-4712-b70a-7ae7471cab66" providerId="AD" clId="Web-{47EE78B5-D56C-C264-24E4-4824205CFF45}" dt="2020-11-24T15:19:00.294" v="14" actId="20577"/>
          <ac:spMkLst>
            <pc:docMk/>
            <pc:sldMk cId="3571357828" sldId="290"/>
            <ac:spMk id="3" creationId="{B670AEE9-9EC8-45EE-AD5A-2D688B0505DB}"/>
          </ac:spMkLst>
        </pc:spChg>
      </pc:sldChg>
      <pc:sldChg chg="modSp">
        <pc:chgData name="Suzanne Wilson &lt;School of Social Work, Care &amp; Community&gt;" userId="S::swilson21@uclan.ac.uk::11a7aa88-77bf-4712-b70a-7ae7471cab66" providerId="AD" clId="Web-{47EE78B5-D56C-C264-24E4-4824205CFF45}" dt="2020-11-24T15:16:42.070" v="2" actId="1076"/>
        <pc:sldMkLst>
          <pc:docMk/>
          <pc:sldMk cId="3199108334" sldId="291"/>
        </pc:sldMkLst>
        <pc:spChg chg="mod">
          <ac:chgData name="Suzanne Wilson &lt;School of Social Work, Care &amp; Community&gt;" userId="S::swilson21@uclan.ac.uk::11a7aa88-77bf-4712-b70a-7ae7471cab66" providerId="AD" clId="Web-{47EE78B5-D56C-C264-24E4-4824205CFF45}" dt="2020-11-24T15:16:42.070" v="2" actId="1076"/>
          <ac:spMkLst>
            <pc:docMk/>
            <pc:sldMk cId="3199108334" sldId="291"/>
            <ac:spMk id="3" creationId="{22D50DEB-A18A-4997-B220-5A4704EDF671}"/>
          </ac:spMkLst>
        </pc:spChg>
      </pc:sldChg>
      <pc:sldChg chg="modSp">
        <pc:chgData name="Suzanne Wilson &lt;School of Social Work, Care &amp; Community&gt;" userId="S::swilson21@uclan.ac.uk::11a7aa88-77bf-4712-b70a-7ae7471cab66" providerId="AD" clId="Web-{47EE78B5-D56C-C264-24E4-4824205CFF45}" dt="2020-11-24T15:17:18.868" v="6" actId="20577"/>
        <pc:sldMkLst>
          <pc:docMk/>
          <pc:sldMk cId="568649825" sldId="296"/>
        </pc:sldMkLst>
        <pc:spChg chg="mod">
          <ac:chgData name="Suzanne Wilson &lt;School of Social Work, Care &amp; Community&gt;" userId="S::swilson21@uclan.ac.uk::11a7aa88-77bf-4712-b70a-7ae7471cab66" providerId="AD" clId="Web-{47EE78B5-D56C-C264-24E4-4824205CFF45}" dt="2020-11-24T15:17:18.868" v="6" actId="20577"/>
          <ac:spMkLst>
            <pc:docMk/>
            <pc:sldMk cId="568649825" sldId="296"/>
            <ac:spMk id="3" creationId="{743C7E33-0258-401F-B65A-FE459E502062}"/>
          </ac:spMkLst>
        </pc:spChg>
      </pc:sldChg>
      <pc:sldChg chg="modSp">
        <pc:chgData name="Suzanne Wilson &lt;School of Social Work, Care &amp; Community&gt;" userId="S::swilson21@uclan.ac.uk::11a7aa88-77bf-4712-b70a-7ae7471cab66" providerId="AD" clId="Web-{47EE78B5-D56C-C264-24E4-4824205CFF45}" dt="2020-11-24T15:18:47.934" v="11"/>
        <pc:sldMkLst>
          <pc:docMk/>
          <pc:sldMk cId="1689751822" sldId="297"/>
        </pc:sldMkLst>
        <pc:graphicFrameChg chg="mod modGraphic">
          <ac:chgData name="Suzanne Wilson &lt;School of Social Work, Care &amp; Community&gt;" userId="S::swilson21@uclan.ac.uk::11a7aa88-77bf-4712-b70a-7ae7471cab66" providerId="AD" clId="Web-{47EE78B5-D56C-C264-24E4-4824205CFF45}" dt="2020-11-24T15:18:47.934" v="11"/>
          <ac:graphicFrameMkLst>
            <pc:docMk/>
            <pc:sldMk cId="1689751822" sldId="297"/>
            <ac:graphicFrameMk id="5" creationId="{51911287-0978-4A27-B325-B907A6D68A44}"/>
          </ac:graphicFrameMkLst>
        </pc:graphicFrameChg>
      </pc:sldChg>
      <pc:sldChg chg="modSp">
        <pc:chgData name="Suzanne Wilson &lt;School of Social Work, Care &amp; Community&gt;" userId="S::swilson21@uclan.ac.uk::11a7aa88-77bf-4712-b70a-7ae7471cab66" providerId="AD" clId="Web-{47EE78B5-D56C-C264-24E4-4824205CFF45}" dt="2020-11-24T15:18:22.917" v="9" actId="20577"/>
        <pc:sldMkLst>
          <pc:docMk/>
          <pc:sldMk cId="2333967887" sldId="299"/>
        </pc:sldMkLst>
        <pc:spChg chg="mod">
          <ac:chgData name="Suzanne Wilson &lt;School of Social Work, Care &amp; Community&gt;" userId="S::swilson21@uclan.ac.uk::11a7aa88-77bf-4712-b70a-7ae7471cab66" providerId="AD" clId="Web-{47EE78B5-D56C-C264-24E4-4824205CFF45}" dt="2020-11-24T15:18:22.917" v="9" actId="20577"/>
          <ac:spMkLst>
            <pc:docMk/>
            <pc:sldMk cId="2333967887" sldId="299"/>
            <ac:spMk id="3" creationId="{4DA540FB-DBCB-4059-B350-B2B2E7A3DC5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Welfare Benefits Increase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Sheet1!$B$2</c:f>
              <c:strCache>
                <c:ptCount val="1"/>
                <c:pt idx="0">
                  <c:v>% Change</c:v>
                </c:pt>
              </c:strCache>
            </c:strRef>
          </c:tx>
          <c:spPr>
            <a:solidFill>
              <a:schemeClr val="accent1"/>
            </a:solidFill>
            <a:ln>
              <a:noFill/>
            </a:ln>
            <a:effectLst/>
          </c:spPr>
          <c:invertIfNegative val="0"/>
          <c:cat>
            <c:strRef>
              <c:f>Sheet1!$A$3:$A$5</c:f>
              <c:strCache>
                <c:ptCount val="3"/>
                <c:pt idx="0">
                  <c:v>UK</c:v>
                </c:pt>
                <c:pt idx="1">
                  <c:v>Cumbrian Coast</c:v>
                </c:pt>
                <c:pt idx="2">
                  <c:v>Lake District National Park </c:v>
                </c:pt>
              </c:strCache>
            </c:strRef>
          </c:cat>
          <c:val>
            <c:numRef>
              <c:f>Sheet1!$B$3:$B$5</c:f>
              <c:numCache>
                <c:formatCode>General</c:formatCode>
                <c:ptCount val="3"/>
                <c:pt idx="0">
                  <c:v>105.9</c:v>
                </c:pt>
                <c:pt idx="1">
                  <c:v>62.6</c:v>
                </c:pt>
                <c:pt idx="2">
                  <c:v>241.3</c:v>
                </c:pt>
              </c:numCache>
            </c:numRef>
          </c:val>
          <c:extLst>
            <c:ext xmlns:c16="http://schemas.microsoft.com/office/drawing/2014/chart" uri="{C3380CC4-5D6E-409C-BE32-E72D297353CC}">
              <c16:uniqueId val="{00000000-3D2F-4931-9EC5-9B0F87D5AA79}"/>
            </c:ext>
          </c:extLst>
        </c:ser>
        <c:dLbls>
          <c:showLegendKey val="0"/>
          <c:showVal val="0"/>
          <c:showCatName val="0"/>
          <c:showSerName val="0"/>
          <c:showPercent val="0"/>
          <c:showBubbleSize val="0"/>
        </c:dLbls>
        <c:gapWidth val="182"/>
        <c:axId val="1490845231"/>
        <c:axId val="1480108655"/>
      </c:barChart>
      <c:catAx>
        <c:axId val="14908452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0108655"/>
        <c:crosses val="autoZero"/>
        <c:auto val="1"/>
        <c:lblAlgn val="ctr"/>
        <c:lblOffset val="100"/>
        <c:noMultiLvlLbl val="0"/>
      </c:catAx>
      <c:valAx>
        <c:axId val="14801086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08452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018D8-FEAC-4F02-A520-FE0F341BB497}" type="datetimeFigureOut">
              <a:rPr lang="en-GB" smtClean="0"/>
              <a:t>01/12/2020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C8B99-3C50-479A-92C4-2BAED13403FD}" type="slidenum">
              <a:rPr lang="en-GB" smtClean="0"/>
              <a:t>‹#›</a:t>
            </a:fld>
            <a:endParaRPr lang="en-GB" dirty="0"/>
          </a:p>
        </p:txBody>
      </p:sp>
    </p:spTree>
    <p:extLst>
      <p:ext uri="{BB962C8B-B14F-4D97-AF65-F5344CB8AC3E}">
        <p14:creationId xmlns:p14="http://schemas.microsoft.com/office/powerpoint/2010/main" val="19962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oecd.org/coronavirus/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5C8B99-3C50-479A-92C4-2BAED13403FD}" type="slidenum">
              <a:rPr lang="en-GB" smtClean="0"/>
              <a:t>1</a:t>
            </a:fld>
            <a:endParaRPr lang="en-GB" dirty="0"/>
          </a:p>
        </p:txBody>
      </p:sp>
    </p:spTree>
    <p:extLst>
      <p:ext uri="{BB962C8B-B14F-4D97-AF65-F5344CB8AC3E}">
        <p14:creationId xmlns:p14="http://schemas.microsoft.com/office/powerpoint/2010/main" val="290181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Internationally, children in poverty are expected to suffer disproportionality from economic and social impacts of the measures needed to contain the pandemic (Save the Children, 2020), with the OECD predicting that younger households, households with children and households with lower levels of education are the most likely to fall into poverty as a consequence of Covid-19 (</a:t>
            </a:r>
            <a:r>
              <a:rPr lang="en-GB" sz="1200" u="sng" kern="1200" dirty="0">
                <a:solidFill>
                  <a:schemeClr val="tx1"/>
                </a:solidFill>
                <a:effectLst/>
                <a:latin typeface="+mn-lt"/>
                <a:ea typeface="+mn-ea"/>
                <a:cs typeface="+mn-cs"/>
                <a:hlinkClick r:id="rId3"/>
              </a:rPr>
              <a:t>OECD, 2020</a:t>
            </a:r>
            <a:r>
              <a:rPr lang="en-GB" sz="1200" kern="1200" dirty="0">
                <a:solidFill>
                  <a:schemeClr val="tx1"/>
                </a:solidFill>
                <a:effectLst/>
                <a:latin typeface="+mn-lt"/>
                <a:ea typeface="+mn-ea"/>
                <a:cs typeface="+mn-cs"/>
              </a:rPr>
              <a:t>). Despite the clear evidence, little evidence can be seen of active efforts to include marginalised children, such as those experiencing poverty or from low-income families, in the recovery effort. As stated by the UN, “Children are not the face of this pandemic. But they risk being among its biggest victims” (UN, 2020).</a:t>
            </a:r>
          </a:p>
          <a:p>
            <a:endParaRPr lang="en-GB" dirty="0"/>
          </a:p>
        </p:txBody>
      </p:sp>
      <p:sp>
        <p:nvSpPr>
          <p:cNvPr id="4" name="Slide Number Placeholder 3"/>
          <p:cNvSpPr>
            <a:spLocks noGrp="1"/>
          </p:cNvSpPr>
          <p:nvPr>
            <p:ph type="sldNum" sz="quarter" idx="5"/>
          </p:nvPr>
        </p:nvSpPr>
        <p:spPr/>
        <p:txBody>
          <a:bodyPr/>
          <a:lstStyle/>
          <a:p>
            <a:fld id="{D85C8B99-3C50-479A-92C4-2BAED13403FD}" type="slidenum">
              <a:rPr lang="en-GB" smtClean="0"/>
              <a:t>4</a:t>
            </a:fld>
            <a:endParaRPr lang="en-GB" dirty="0"/>
          </a:p>
        </p:txBody>
      </p:sp>
    </p:spTree>
    <p:extLst>
      <p:ext uri="{BB962C8B-B14F-4D97-AF65-F5344CB8AC3E}">
        <p14:creationId xmlns:p14="http://schemas.microsoft.com/office/powerpoint/2010/main" val="1811490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Economically, Cumbria presents a complex picture. Areas dependent on tourism, principally Eden and South Lakeland, have experienced by far the most profound impact on their local economies. On the other hand, West Cumbria has been somewhat less impacted by the economic consequences of Covid-19 and the consequent restrictions due to the number of people employed in the nuclear industry. The August figures show that since March (which is treated as the pre-Covid position) the increased in households on Universal Credit has risen in West Cumbria below then the national average (Department for Work and Pensions, 2020).</a:t>
            </a:r>
          </a:p>
          <a:p>
            <a:endParaRPr lang="en-GB" dirty="0"/>
          </a:p>
        </p:txBody>
      </p:sp>
      <p:sp>
        <p:nvSpPr>
          <p:cNvPr id="4" name="Slide Number Placeholder 3"/>
          <p:cNvSpPr>
            <a:spLocks noGrp="1"/>
          </p:cNvSpPr>
          <p:nvPr>
            <p:ph type="sldNum" sz="quarter" idx="5"/>
          </p:nvPr>
        </p:nvSpPr>
        <p:spPr/>
        <p:txBody>
          <a:bodyPr/>
          <a:lstStyle/>
          <a:p>
            <a:fld id="{D85C8B99-3C50-479A-92C4-2BAED13403FD}" type="slidenum">
              <a:rPr lang="en-GB" smtClean="0"/>
              <a:t>5</a:t>
            </a:fld>
            <a:endParaRPr lang="en-GB" dirty="0"/>
          </a:p>
        </p:txBody>
      </p:sp>
    </p:spTree>
    <p:extLst>
      <p:ext uri="{BB962C8B-B14F-4D97-AF65-F5344CB8AC3E}">
        <p14:creationId xmlns:p14="http://schemas.microsoft.com/office/powerpoint/2010/main" val="1689513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May 2020 West Cumbria Child Poverty Forum published a rapid response paper highlighting the issues affecting families during lockdown (West Cumbria Child Poverty Forum, 2020). The key findings centred around three themes, wellbeing, education and hardship. </a:t>
            </a:r>
          </a:p>
          <a:p>
            <a:pPr marL="171450" indent="-171450">
              <a:buFont typeface="Arial" panose="020B0604020202020204" pitchFamily="34" charset="0"/>
              <a:buChar char="•"/>
            </a:pPr>
            <a:r>
              <a:rPr lang="en-GB" b="1" dirty="0"/>
              <a:t>Wellbeing: </a:t>
            </a:r>
            <a:r>
              <a:rPr lang="en-GB" dirty="0"/>
              <a:t>Practitioners had expressed concerns about not only the physical safety of the very most vulnerable children and young people but were also worried about the emotional wellbeing of many children and young people across West Cumbria, particularly those with existing mental health needs/ issues. </a:t>
            </a:r>
          </a:p>
          <a:p>
            <a:pPr marL="171450" indent="-171450">
              <a:buFont typeface="Arial" panose="020B0604020202020204" pitchFamily="34" charset="0"/>
              <a:buChar char="•"/>
            </a:pPr>
            <a:r>
              <a:rPr lang="en-GB" b="1" dirty="0"/>
              <a:t>Education: </a:t>
            </a:r>
            <a:r>
              <a:rPr lang="en-GB" dirty="0"/>
              <a:t>Schools and youth organisations were concerned about the impact of the extended school closures. In particular references to children living in households experiencing poverty they were particularly worried about access to IT, access to teachers (and positive, supportive role models) and the home learning environment. </a:t>
            </a:r>
          </a:p>
          <a:p>
            <a:pPr marL="171450" indent="-171450">
              <a:buFont typeface="Arial" panose="020B0604020202020204" pitchFamily="34" charset="0"/>
              <a:buChar char="•"/>
            </a:pPr>
            <a:r>
              <a:rPr lang="en-GB" b="1" dirty="0"/>
              <a:t>Hardship: </a:t>
            </a:r>
            <a:r>
              <a:rPr lang="en-GB" dirty="0"/>
              <a:t>Organisations involved in the community response told us how concerned they were about food insecurity in families already experiencing poverty. They were also worried about the effect of the lockdown on low-income working families, many of whom would now be made unemployed or furloughed.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 Poverty Webinar (October 2020) &amp; Follow Up Report (December 2020) found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Early Years: </a:t>
            </a:r>
            <a:r>
              <a:rPr lang="en-GB" sz="1200" kern="1200" dirty="0">
                <a:solidFill>
                  <a:schemeClr val="tx1"/>
                </a:solidFill>
                <a:effectLst/>
                <a:latin typeface="+mn-lt"/>
                <a:ea typeface="+mn-ea"/>
                <a:cs typeface="+mn-cs"/>
              </a:rPr>
              <a:t>Early years education was being significantly impacted upon, which has a lifelong impact on the educational trajectories of children.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Food insecurity: </a:t>
            </a:r>
            <a:r>
              <a:rPr lang="en-GB" sz="1200" kern="1200" dirty="0">
                <a:solidFill>
                  <a:schemeClr val="tx1"/>
                </a:solidFill>
                <a:effectLst/>
                <a:latin typeface="+mn-lt"/>
                <a:ea typeface="+mn-ea"/>
                <a:cs typeface="+mn-cs"/>
              </a:rPr>
              <a:t>School provide details accounts of the financial hardship and food insecurity experienced by families who were just about managing before the pandemic.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Digital exclusion: </a:t>
            </a:r>
            <a:r>
              <a:rPr lang="en-GB" sz="1200" kern="1200" dirty="0">
                <a:solidFill>
                  <a:schemeClr val="tx1"/>
                </a:solidFill>
                <a:effectLst/>
                <a:latin typeface="+mn-lt"/>
                <a:ea typeface="+mn-ea"/>
                <a:cs typeface="+mn-cs"/>
              </a:rPr>
              <a:t>Access to internet and IT equipment remains to be an issue, with the national Government not fulfilling their commitment to ensure all children have access to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Health and wellbeing: </a:t>
            </a:r>
            <a:r>
              <a:rPr lang="en-GB" sz="1200" kern="1200" dirty="0">
                <a:solidFill>
                  <a:schemeClr val="tx1"/>
                </a:solidFill>
                <a:effectLst/>
                <a:latin typeface="+mn-lt"/>
                <a:ea typeface="+mn-ea"/>
                <a:cs typeface="+mn-cs"/>
              </a:rPr>
              <a:t>Schools and services are providing mixed messages about the impact on health and wellbeing. Some children are showing great resilience, whereas other are returning to school presenting with significant anxiety.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national context:</a:t>
            </a:r>
          </a:p>
        </p:txBody>
      </p:sp>
      <p:sp>
        <p:nvSpPr>
          <p:cNvPr id="4" name="Slide Number Placeholder 3"/>
          <p:cNvSpPr>
            <a:spLocks noGrp="1"/>
          </p:cNvSpPr>
          <p:nvPr>
            <p:ph type="sldNum" sz="quarter" idx="5"/>
          </p:nvPr>
        </p:nvSpPr>
        <p:spPr/>
        <p:txBody>
          <a:bodyPr/>
          <a:lstStyle/>
          <a:p>
            <a:fld id="{D85C8B99-3C50-479A-92C4-2BAED13403FD}" type="slidenum">
              <a:rPr lang="en-GB" smtClean="0"/>
              <a:t>6</a:t>
            </a:fld>
            <a:endParaRPr lang="en-GB" dirty="0"/>
          </a:p>
        </p:txBody>
      </p:sp>
    </p:spTree>
    <p:extLst>
      <p:ext uri="{BB962C8B-B14F-4D97-AF65-F5344CB8AC3E}">
        <p14:creationId xmlns:p14="http://schemas.microsoft.com/office/powerpoint/2010/main" val="118686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None/>
            </a:pPr>
            <a:r>
              <a:rPr lang="en-GB" sz="1200" dirty="0"/>
              <a:t>I am working with local families on a ‘Corona Diaries’ Book where children captured their experience during lockdown through poetry and poems:</a:t>
            </a:r>
          </a:p>
          <a:p>
            <a:pPr marL="171450" indent="-171450">
              <a:lnSpc>
                <a:spcPct val="90000"/>
              </a:lnSpc>
              <a:buFont typeface="Arial" panose="020B0604020202020204" pitchFamily="34" charset="0"/>
              <a:buChar char="•"/>
            </a:pPr>
            <a:r>
              <a:rPr lang="en-GB" sz="1200" b="1" dirty="0"/>
              <a:t>The Virus: </a:t>
            </a:r>
            <a:r>
              <a:rPr lang="en-GB" sz="1200" dirty="0"/>
              <a:t>Children were worried about their elderly relative getting sick and missed their extended families.</a:t>
            </a:r>
          </a:p>
          <a:p>
            <a:pPr marL="171450" indent="-171450">
              <a:lnSpc>
                <a:spcPct val="90000"/>
              </a:lnSpc>
              <a:buFont typeface="Arial" panose="020B0604020202020204" pitchFamily="34" charset="0"/>
              <a:buChar char="•"/>
            </a:pPr>
            <a:r>
              <a:rPr lang="en-GB" sz="1200" b="1" dirty="0"/>
              <a:t>Family and Friends</a:t>
            </a:r>
            <a:r>
              <a:rPr lang="en-GB" sz="1200" dirty="0"/>
              <a:t>: Children did spend more time with their siblings, engaging with them more than they usually would. Children did communicate with their friends using social media platforms, but they all experienced some distress in missing their friends. </a:t>
            </a:r>
          </a:p>
          <a:p>
            <a:pPr marL="171450" indent="-171450">
              <a:lnSpc>
                <a:spcPct val="90000"/>
              </a:lnSpc>
              <a:buFont typeface="Arial" panose="020B0604020202020204" pitchFamily="34" charset="0"/>
              <a:buChar char="•"/>
            </a:pPr>
            <a:r>
              <a:rPr lang="en-GB" sz="1200" b="1" dirty="0"/>
              <a:t>Learning from Home: </a:t>
            </a:r>
            <a:r>
              <a:rPr lang="en-GB" sz="1200" dirty="0"/>
              <a:t>Children expressed mixed feedback regarding learning from, some enjoyed the break from teachers but others missed their friends. Most said that they felt the quality of education they were receiving was reduced during this time. </a:t>
            </a:r>
          </a:p>
          <a:p>
            <a:pPr marL="171450" indent="-171450">
              <a:lnSpc>
                <a:spcPct val="90000"/>
              </a:lnSpc>
              <a:buFont typeface="Arial" panose="020B0604020202020204" pitchFamily="34" charset="0"/>
              <a:buChar char="•"/>
            </a:pPr>
            <a:r>
              <a:rPr lang="en-GB" sz="1200" b="1" dirty="0"/>
              <a:t>Exploring Outside: </a:t>
            </a:r>
            <a:r>
              <a:rPr lang="en-GB" sz="1200" dirty="0"/>
              <a:t>The first lockdown occurred during spring months, and the UK we had some great weather. Most children involved in the book spent a significant amount of time playing outside.</a:t>
            </a:r>
          </a:p>
          <a:p>
            <a:pPr marL="171450" indent="-171450">
              <a:lnSpc>
                <a:spcPct val="90000"/>
              </a:lnSpc>
              <a:buFont typeface="Arial" panose="020B0604020202020204" pitchFamily="34" charset="0"/>
              <a:buChar char="•"/>
            </a:pPr>
            <a:r>
              <a:rPr lang="en-GB" sz="1200" b="1" dirty="0"/>
              <a:t>Getting Creative: </a:t>
            </a:r>
            <a:r>
              <a:rPr lang="en-GB" sz="1200" dirty="0"/>
              <a:t>Few parents in the families I was working with were key workers, or could work from home. As a result, they had more time to spend with their children, which was often spent baking or being creative in some way. </a:t>
            </a:r>
          </a:p>
          <a:p>
            <a:pPr marL="171450" indent="-171450">
              <a:lnSpc>
                <a:spcPct val="90000"/>
              </a:lnSpc>
              <a:buFont typeface="Arial" panose="020B0604020202020204" pitchFamily="34" charset="0"/>
              <a:buChar char="•"/>
            </a:pPr>
            <a:r>
              <a:rPr lang="en-GB" sz="1200" b="1" dirty="0"/>
              <a:t>Spreading Hope through Community Spirit: </a:t>
            </a:r>
            <a:r>
              <a:rPr lang="en-GB" sz="1200" dirty="0"/>
              <a:t>The groups of children involved in the book aren’t’ necessarily presentative of all children experiencing poverty. These children were either already involved in a UCLan community research project or had parents involved in community activism. These children started their own community projects to help to wider community, such as creating art work to go in welfare parcels for the elderly or making activity booklets for other children in their communities. </a:t>
            </a:r>
          </a:p>
          <a:p>
            <a:pPr marL="171450" indent="-171450">
              <a:lnSpc>
                <a:spcPct val="90000"/>
              </a:lnSpc>
              <a:buFont typeface="Arial" panose="020B0604020202020204" pitchFamily="34" charset="0"/>
              <a:buChar char="•"/>
            </a:pPr>
            <a:r>
              <a:rPr lang="en-GB" sz="1200" b="1" dirty="0"/>
              <a:t>Back to School: </a:t>
            </a:r>
            <a:r>
              <a:rPr lang="en-GB" sz="1200" dirty="0"/>
              <a:t>The children involved in this book adapted well to the turn to school, enjoying it at first and then returning to pre-Covid feelings of </a:t>
            </a:r>
          </a:p>
          <a:p>
            <a:pPr>
              <a:lnSpc>
                <a:spcPct val="90000"/>
              </a:lnSpc>
            </a:pPr>
            <a:endParaRPr lang="en-GB" sz="1200" dirty="0"/>
          </a:p>
          <a:p>
            <a:pPr marL="179705" indent="-179705">
              <a:lnSpc>
                <a:spcPct val="90000"/>
              </a:lnSpc>
            </a:pPr>
            <a:r>
              <a:rPr lang="en-GB" sz="1200" dirty="0"/>
              <a:t>The book to be launched March 2021, marking the one year anniversary of the first lockdown. This will be followed by school workshops where other children will be encouraged to reflect on their experience and got involved in some form of community activism in light of Covid.</a:t>
            </a:r>
          </a:p>
          <a:p>
            <a:endParaRPr lang="en-GB" dirty="0"/>
          </a:p>
        </p:txBody>
      </p:sp>
      <p:sp>
        <p:nvSpPr>
          <p:cNvPr id="4" name="Slide Number Placeholder 3"/>
          <p:cNvSpPr>
            <a:spLocks noGrp="1"/>
          </p:cNvSpPr>
          <p:nvPr>
            <p:ph type="sldNum" sz="quarter" idx="5"/>
          </p:nvPr>
        </p:nvSpPr>
        <p:spPr/>
        <p:txBody>
          <a:bodyPr/>
          <a:lstStyle/>
          <a:p>
            <a:fld id="{D85C8B99-3C50-479A-92C4-2BAED13403FD}" type="slidenum">
              <a:rPr lang="en-GB" smtClean="0"/>
              <a:t>7</a:t>
            </a:fld>
            <a:endParaRPr lang="en-GB" dirty="0"/>
          </a:p>
        </p:txBody>
      </p:sp>
    </p:spTree>
    <p:extLst>
      <p:ext uri="{BB962C8B-B14F-4D97-AF65-F5344CB8AC3E}">
        <p14:creationId xmlns:p14="http://schemas.microsoft.com/office/powerpoint/2010/main" val="3606694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UCLan Title Red">
    <p:bg>
      <p:bgPr>
        <a:solidFill>
          <a:srgbClr val="AE001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690" y="2132949"/>
            <a:ext cx="4358427" cy="1163391"/>
          </a:xfrm>
        </p:spPr>
        <p:txBody>
          <a:bodyPr lIns="0" tIns="0" rIns="0" bIns="0" anchor="t" anchorCtr="0">
            <a:noAutofit/>
          </a:bodyPr>
          <a:lstStyle>
            <a:lvl1pPr algn="l">
              <a:lnSpc>
                <a:spcPct val="90000"/>
              </a:lnSpc>
              <a:defRPr sz="3200" b="1" i="0" baseline="0">
                <a:solidFill>
                  <a:srgbClr val="FFFFFF"/>
                </a:solidFill>
                <a:latin typeface="Avenir Next Regular"/>
                <a:cs typeface="Avenir Next Regular"/>
              </a:defRPr>
            </a:lvl1pPr>
          </a:lstStyle>
          <a:p>
            <a:r>
              <a:rPr lang="en-US" dirty="0"/>
              <a:t>Presentation titles should be concise</a:t>
            </a:r>
          </a:p>
        </p:txBody>
      </p:sp>
      <p:sp>
        <p:nvSpPr>
          <p:cNvPr id="3" name="Subtitle 2"/>
          <p:cNvSpPr>
            <a:spLocks noGrp="1"/>
          </p:cNvSpPr>
          <p:nvPr>
            <p:ph type="subTitle" idx="1" hasCustomPrompt="1"/>
          </p:nvPr>
        </p:nvSpPr>
        <p:spPr>
          <a:xfrm>
            <a:off x="1156690" y="3296341"/>
            <a:ext cx="3652092" cy="727843"/>
          </a:xfrm>
        </p:spPr>
        <p:txBody>
          <a:bodyPr lIns="0" tIns="0" rIns="0" bIns="0" anchor="t" anchorCtr="0">
            <a:noAutofit/>
          </a:bodyPr>
          <a:lstStyle>
            <a:lvl1pPr marL="0" indent="0" algn="l">
              <a:lnSpc>
                <a:spcPct val="100000"/>
              </a:lnSpc>
              <a:buNone/>
              <a:defRPr sz="1800" baseline="0">
                <a:solidFill>
                  <a:srgbClr val="FFFFFF"/>
                </a:solidFill>
                <a:latin typeface="Avenir Next Demi Bold"/>
                <a:cs typeface="Avenir Next Demi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sp>
        <p:nvSpPr>
          <p:cNvPr id="8" name="TextBox 7"/>
          <p:cNvSpPr txBox="1"/>
          <p:nvPr userDrawn="1"/>
        </p:nvSpPr>
        <p:spPr>
          <a:xfrm>
            <a:off x="1156690" y="4516505"/>
            <a:ext cx="3974024" cy="369332"/>
          </a:xfrm>
          <a:prstGeom prst="rect">
            <a:avLst/>
          </a:prstGeom>
          <a:noFill/>
        </p:spPr>
        <p:txBody>
          <a:bodyPr wrap="square" lIns="0" tIns="0" rIns="0" bIns="0" rtlCol="0">
            <a:noAutofit/>
          </a:bodyPr>
          <a:lstStyle/>
          <a:p>
            <a:r>
              <a:rPr lang="en-US" sz="1150" dirty="0">
                <a:solidFill>
                  <a:srgbClr val="FFFFFF"/>
                </a:solidFill>
                <a:latin typeface="Avenir Next Medium"/>
                <a:cs typeface="Avenir Next Medium"/>
              </a:rPr>
              <a:t>Where opportunity creates success</a:t>
            </a:r>
          </a:p>
        </p:txBody>
      </p:sp>
      <p:pic>
        <p:nvPicPr>
          <p:cNvPr id="9" name="Picture 8" descr="UCLan_logo_re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894" y="471537"/>
            <a:ext cx="2744603" cy="891231"/>
          </a:xfrm>
          <a:prstGeom prst="rect">
            <a:avLst/>
          </a:prstGeom>
        </p:spPr>
      </p:pic>
    </p:spTree>
    <p:extLst>
      <p:ext uri="{BB962C8B-B14F-4D97-AF65-F5344CB8AC3E}">
        <p14:creationId xmlns:p14="http://schemas.microsoft.com/office/powerpoint/2010/main" val="172835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CLan Text - 1 col">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127" y="121296"/>
            <a:ext cx="6384680" cy="642468"/>
          </a:xfrm>
        </p:spPr>
        <p:txBody>
          <a:bodyPr lIns="0" tIns="0" rIns="0" bIns="0" anchor="b" anchorCtr="0">
            <a:noAutofit/>
          </a:bodyPr>
          <a:lstStyle>
            <a:lvl1pPr algn="l">
              <a:lnSpc>
                <a:spcPct val="90000"/>
              </a:lnSpc>
              <a:defRPr sz="2000" baseline="0">
                <a:solidFill>
                  <a:srgbClr val="34516C"/>
                </a:solidFill>
                <a:latin typeface="Avenir Next Demi Bold"/>
                <a:cs typeface="Avenir Next Demi Bold"/>
              </a:defRPr>
            </a:lvl1pPr>
          </a:lstStyle>
          <a:p>
            <a:r>
              <a:rPr lang="en-US" dirty="0"/>
              <a:t>Slide titles should be clear and captivating</a:t>
            </a:r>
          </a:p>
        </p:txBody>
      </p:sp>
      <p:sp>
        <p:nvSpPr>
          <p:cNvPr id="3" name="Content Placeholder 2"/>
          <p:cNvSpPr>
            <a:spLocks noGrp="1"/>
          </p:cNvSpPr>
          <p:nvPr>
            <p:ph idx="1"/>
          </p:nvPr>
        </p:nvSpPr>
        <p:spPr>
          <a:xfrm>
            <a:off x="650127" y="1200151"/>
            <a:ext cx="6384680" cy="3394472"/>
          </a:xfrm>
        </p:spPr>
        <p:txBody>
          <a:bodyPr lIns="0" tIns="0" rIns="0" bIns="0" anchor="t" anchorCtr="0">
            <a:noAutofit/>
          </a:bodyPr>
          <a:lstStyle>
            <a:lvl1pPr marL="180000" indent="-180000" algn="l">
              <a:spcBef>
                <a:spcPts val="900"/>
              </a:spcBef>
              <a:defRPr sz="1400">
                <a:solidFill>
                  <a:srgbClr val="34516C"/>
                </a:solidFill>
                <a:latin typeface="Avenir Next Bold"/>
                <a:cs typeface="Avenir Next Bold"/>
              </a:defRPr>
            </a:lvl1pPr>
            <a:lvl2pPr marL="396000" indent="-180000" algn="l">
              <a:spcBef>
                <a:spcPts val="450"/>
              </a:spcBef>
              <a:defRPr sz="1400">
                <a:solidFill>
                  <a:srgbClr val="34516C"/>
                </a:solidFill>
                <a:latin typeface="Avenir Next Bold"/>
                <a:cs typeface="Avenir Next Bold"/>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pic>
        <p:nvPicPr>
          <p:cNvPr id="10" name="Picture 9"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4"/>
          </a:xfrm>
          <a:prstGeom prst="rect">
            <a:avLst/>
          </a:prstGeom>
        </p:spPr>
      </p:pic>
    </p:spTree>
    <p:extLst>
      <p:ext uri="{BB962C8B-B14F-4D97-AF65-F5344CB8AC3E}">
        <p14:creationId xmlns:p14="http://schemas.microsoft.com/office/powerpoint/2010/main" val="30553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CLan Text - 2 col">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127" y="121296"/>
            <a:ext cx="6384680" cy="642468"/>
          </a:xfrm>
        </p:spPr>
        <p:txBody>
          <a:bodyPr lIns="0" tIns="0" rIns="0" bIns="0" anchor="b" anchorCtr="0">
            <a:noAutofit/>
          </a:bodyPr>
          <a:lstStyle>
            <a:lvl1pPr algn="l">
              <a:lnSpc>
                <a:spcPct val="90000"/>
              </a:lnSpc>
              <a:defRPr sz="2000" baseline="0">
                <a:solidFill>
                  <a:srgbClr val="34516C"/>
                </a:solidFill>
                <a:latin typeface="Avenir Next Demi Bold"/>
                <a:cs typeface="Avenir Next Demi Bold"/>
              </a:defRPr>
            </a:lvl1pPr>
          </a:lstStyle>
          <a:p>
            <a:r>
              <a:rPr lang="en-US" dirty="0"/>
              <a:t>Text can work in single or multiple columns</a:t>
            </a:r>
          </a:p>
        </p:txBody>
      </p:sp>
      <p:sp>
        <p:nvSpPr>
          <p:cNvPr id="3" name="Content Placeholder 2"/>
          <p:cNvSpPr>
            <a:spLocks noGrp="1"/>
          </p:cNvSpPr>
          <p:nvPr>
            <p:ph idx="1"/>
          </p:nvPr>
        </p:nvSpPr>
        <p:spPr>
          <a:xfrm>
            <a:off x="650127" y="1200151"/>
            <a:ext cx="3801921" cy="3394472"/>
          </a:xfrm>
        </p:spPr>
        <p:txBody>
          <a:bodyPr lIns="0" tIns="0" rIns="0" bIns="0" anchor="t" anchorCtr="0">
            <a:noAutofit/>
          </a:bodyPr>
          <a:lstStyle>
            <a:lvl1pPr marL="180000" indent="-180000" algn="l">
              <a:spcBef>
                <a:spcPts val="900"/>
              </a:spcBef>
              <a:defRPr sz="1400">
                <a:solidFill>
                  <a:srgbClr val="34516C"/>
                </a:solidFill>
                <a:latin typeface="Avenir Next Bold"/>
                <a:cs typeface="Avenir Next Bold"/>
              </a:defRPr>
            </a:lvl1pPr>
            <a:lvl2pPr marL="396000" indent="-180000" algn="l">
              <a:spcBef>
                <a:spcPts val="450"/>
              </a:spcBef>
              <a:defRPr sz="1400">
                <a:solidFill>
                  <a:srgbClr val="34516C"/>
                </a:solidFill>
                <a:latin typeface="Avenir Next Bold"/>
                <a:cs typeface="Avenir Next Bold"/>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pic>
        <p:nvPicPr>
          <p:cNvPr id="10" name="Picture 9"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4"/>
          </a:xfrm>
          <a:prstGeom prst="rect">
            <a:avLst/>
          </a:prstGeom>
        </p:spPr>
      </p:pic>
      <p:sp>
        <p:nvSpPr>
          <p:cNvPr id="8" name="Content Placeholder 2"/>
          <p:cNvSpPr>
            <a:spLocks noGrp="1"/>
          </p:cNvSpPr>
          <p:nvPr>
            <p:ph idx="11"/>
          </p:nvPr>
        </p:nvSpPr>
        <p:spPr>
          <a:xfrm>
            <a:off x="4691952" y="1200151"/>
            <a:ext cx="3801921" cy="3394472"/>
          </a:xfrm>
        </p:spPr>
        <p:txBody>
          <a:bodyPr lIns="0" tIns="0" rIns="0" bIns="0" anchor="t" anchorCtr="0">
            <a:noAutofit/>
          </a:bodyPr>
          <a:lstStyle>
            <a:lvl1pPr marL="180000" indent="-180000" algn="l">
              <a:spcBef>
                <a:spcPts val="900"/>
              </a:spcBef>
              <a:defRPr sz="1400">
                <a:solidFill>
                  <a:srgbClr val="34516C"/>
                </a:solidFill>
                <a:latin typeface="Avenir Next Bold"/>
                <a:cs typeface="Avenir Next Bold"/>
              </a:defRPr>
            </a:lvl1pPr>
            <a:lvl2pPr marL="396000" indent="-180000" algn="l">
              <a:spcBef>
                <a:spcPts val="450"/>
              </a:spcBef>
              <a:defRPr sz="1400">
                <a:solidFill>
                  <a:srgbClr val="34516C"/>
                </a:solidFill>
                <a:latin typeface="Avenir Next Bold"/>
                <a:cs typeface="Avenir Next Bold"/>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3638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CLan Text - 3 col">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127" y="121296"/>
            <a:ext cx="6384680" cy="642468"/>
          </a:xfrm>
        </p:spPr>
        <p:txBody>
          <a:bodyPr lIns="0" tIns="0" rIns="0" bIns="0" anchor="b" anchorCtr="0">
            <a:noAutofit/>
          </a:bodyPr>
          <a:lstStyle>
            <a:lvl1pPr algn="l">
              <a:lnSpc>
                <a:spcPct val="90000"/>
              </a:lnSpc>
              <a:defRPr sz="2000" baseline="0">
                <a:solidFill>
                  <a:srgbClr val="34516C"/>
                </a:solidFill>
                <a:latin typeface="Avenir Next Demi Bold"/>
                <a:cs typeface="Avenir Next Demi Bold"/>
              </a:defRPr>
            </a:lvl1pPr>
          </a:lstStyle>
          <a:p>
            <a:r>
              <a:rPr lang="en-US" dirty="0"/>
              <a:t>Text can work alongside imagery and charts</a:t>
            </a:r>
          </a:p>
        </p:txBody>
      </p:sp>
      <p:sp>
        <p:nvSpPr>
          <p:cNvPr id="3" name="Content Placeholder 2"/>
          <p:cNvSpPr>
            <a:spLocks noGrp="1"/>
          </p:cNvSpPr>
          <p:nvPr>
            <p:ph idx="1"/>
          </p:nvPr>
        </p:nvSpPr>
        <p:spPr>
          <a:xfrm>
            <a:off x="650127" y="1200151"/>
            <a:ext cx="2424925" cy="3394472"/>
          </a:xfrm>
        </p:spPr>
        <p:txBody>
          <a:bodyPr lIns="0" tIns="0" rIns="0" bIns="0" anchor="t" anchorCtr="0">
            <a:noAutofit/>
          </a:bodyPr>
          <a:lstStyle>
            <a:lvl1pPr marL="180000" indent="-180000" algn="l">
              <a:spcBef>
                <a:spcPts val="900"/>
              </a:spcBef>
              <a:defRPr sz="1400">
                <a:solidFill>
                  <a:srgbClr val="34516C"/>
                </a:solidFill>
                <a:latin typeface="Avenir Next Bold"/>
                <a:cs typeface="Avenir Next Bold"/>
              </a:defRPr>
            </a:lvl1pPr>
            <a:lvl2pPr marL="396000" indent="-180000" algn="l">
              <a:spcBef>
                <a:spcPts val="450"/>
              </a:spcBef>
              <a:defRPr sz="1400">
                <a:solidFill>
                  <a:srgbClr val="34516C"/>
                </a:solidFill>
                <a:latin typeface="Avenir Next Bold"/>
                <a:cs typeface="Avenir Next Bold"/>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dirty="0"/>
              <a:t>Click to edit Master text styles</a:t>
            </a:r>
          </a:p>
          <a:p>
            <a:pPr lvl="1"/>
            <a:r>
              <a:rPr lang="en-US" dirty="0"/>
              <a:t>Second level</a:t>
            </a:r>
          </a:p>
        </p:txBody>
      </p:sp>
      <p:pic>
        <p:nvPicPr>
          <p:cNvPr id="10" name="Picture 9"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4"/>
          </a:xfrm>
          <a:prstGeom prst="rect">
            <a:avLst/>
          </a:prstGeom>
        </p:spPr>
      </p:pic>
      <p:sp>
        <p:nvSpPr>
          <p:cNvPr id="6" name="Content Placeholder 2"/>
          <p:cNvSpPr>
            <a:spLocks noGrp="1"/>
          </p:cNvSpPr>
          <p:nvPr>
            <p:ph idx="12"/>
          </p:nvPr>
        </p:nvSpPr>
        <p:spPr>
          <a:xfrm>
            <a:off x="3359538" y="1200151"/>
            <a:ext cx="2424925" cy="3394472"/>
          </a:xfrm>
        </p:spPr>
        <p:txBody>
          <a:bodyPr lIns="0" tIns="0" rIns="0" bIns="0" anchor="t" anchorCtr="0">
            <a:noAutofit/>
          </a:bodyPr>
          <a:lstStyle>
            <a:lvl1pPr marL="180000" indent="-180000" algn="l">
              <a:spcBef>
                <a:spcPts val="900"/>
              </a:spcBef>
              <a:defRPr sz="1400">
                <a:solidFill>
                  <a:srgbClr val="34516C"/>
                </a:solidFill>
                <a:latin typeface="Avenir Next Bold"/>
                <a:cs typeface="Avenir Next Bold"/>
              </a:defRPr>
            </a:lvl1pPr>
            <a:lvl2pPr marL="396000" indent="-180000" algn="l">
              <a:spcBef>
                <a:spcPts val="450"/>
              </a:spcBef>
              <a:defRPr sz="1400">
                <a:solidFill>
                  <a:srgbClr val="34516C"/>
                </a:solidFill>
                <a:latin typeface="Avenir Next Bold"/>
                <a:cs typeface="Avenir Next Bold"/>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
        <p:nvSpPr>
          <p:cNvPr id="7" name="Content Placeholder 2"/>
          <p:cNvSpPr>
            <a:spLocks noGrp="1"/>
          </p:cNvSpPr>
          <p:nvPr>
            <p:ph idx="13"/>
          </p:nvPr>
        </p:nvSpPr>
        <p:spPr>
          <a:xfrm>
            <a:off x="6068948" y="1200151"/>
            <a:ext cx="2424925" cy="3394472"/>
          </a:xfrm>
        </p:spPr>
        <p:txBody>
          <a:bodyPr lIns="0" tIns="0" rIns="0" bIns="0" anchor="t" anchorCtr="0">
            <a:noAutofit/>
          </a:bodyPr>
          <a:lstStyle>
            <a:lvl1pPr marL="180000" indent="-180000" algn="l">
              <a:spcBef>
                <a:spcPts val="900"/>
              </a:spcBef>
              <a:defRPr sz="1400">
                <a:solidFill>
                  <a:srgbClr val="34516C"/>
                </a:solidFill>
                <a:latin typeface="Avenir Next Bold"/>
                <a:cs typeface="Avenir Next Bold"/>
              </a:defRPr>
            </a:lvl1pPr>
            <a:lvl2pPr marL="396000" indent="-180000" algn="l">
              <a:spcBef>
                <a:spcPts val="450"/>
              </a:spcBef>
              <a:defRPr sz="1400">
                <a:solidFill>
                  <a:srgbClr val="34516C"/>
                </a:solidFill>
                <a:latin typeface="Avenir Next Bold"/>
                <a:cs typeface="Avenir Next Bold"/>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9720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CLan - Full screen image">
    <p:bg>
      <p:bgRef idx="1001">
        <a:schemeClr val="bg2"/>
      </p:bgRef>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0"/>
            <a:ext cx="9143999" cy="5143500"/>
          </a:xfrm>
        </p:spPr>
        <p:txBody>
          <a:bodyPr lIns="0" tIns="0" rIns="0" bIns="0" anchor="t" anchorCtr="0">
            <a:noAutofit/>
          </a:bodyPr>
          <a:lstStyle>
            <a:lvl1pPr marL="180000" indent="-180000" algn="l">
              <a:spcBef>
                <a:spcPts val="900"/>
              </a:spcBef>
              <a:defRPr sz="1400">
                <a:solidFill>
                  <a:srgbClr val="34516C"/>
                </a:solidFill>
                <a:latin typeface="Avenir Next Bold"/>
                <a:cs typeface="Avenir Next Bold"/>
              </a:defRPr>
            </a:lvl1pPr>
            <a:lvl2pPr marL="396000" indent="-180000" algn="l">
              <a:spcBef>
                <a:spcPts val="450"/>
              </a:spcBef>
              <a:defRPr sz="1400">
                <a:solidFill>
                  <a:srgbClr val="34516C"/>
                </a:solidFill>
                <a:latin typeface="Avenir Next Bold"/>
                <a:cs typeface="Avenir Next Bold"/>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193554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CLan Feature Red">
    <p:bg>
      <p:bgPr>
        <a:solidFill>
          <a:srgbClr val="AE0019"/>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50127" y="1200151"/>
            <a:ext cx="3801921" cy="3394472"/>
          </a:xfrm>
        </p:spPr>
        <p:txBody>
          <a:bodyPr lIns="0" tIns="0" rIns="0" bIns="0" anchor="t" anchorCtr="0">
            <a:noAutofit/>
          </a:bodyPr>
          <a:lstStyle>
            <a:lvl1pPr marL="0" indent="0" algn="l">
              <a:lnSpc>
                <a:spcPct val="90000"/>
              </a:lnSpc>
              <a:buNone/>
              <a:defRPr sz="3200" b="1" i="0" baseline="0">
                <a:solidFill>
                  <a:srgbClr val="FFFFFF"/>
                </a:solidFill>
                <a:latin typeface="Avenir Next Regular"/>
                <a:cs typeface="Avenir Next Regular"/>
              </a:defRPr>
            </a:lvl1pPr>
            <a:lvl2pPr algn="l">
              <a:defRPr sz="1400">
                <a:solidFill>
                  <a:srgbClr val="FFFFFF"/>
                </a:solidFill>
                <a:latin typeface="Avenir Next Bold"/>
                <a:cs typeface="Avenir Next Bold"/>
              </a:defRPr>
            </a:lvl2pPr>
            <a:lvl3pPr algn="l">
              <a:defRPr sz="1400">
                <a:solidFill>
                  <a:srgbClr val="FFFFFF"/>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dirty="0"/>
              <a:t>Quotes, features </a:t>
            </a:r>
            <a:br>
              <a:rPr lang="en-US" dirty="0"/>
            </a:br>
            <a:r>
              <a:rPr lang="en-US" dirty="0"/>
              <a:t>or statistics can </a:t>
            </a:r>
            <a:br>
              <a:rPr lang="en-US" dirty="0"/>
            </a:br>
            <a:r>
              <a:rPr lang="en-US" dirty="0"/>
              <a:t>be pulled out in </a:t>
            </a:r>
            <a:br>
              <a:rPr lang="en-US" dirty="0"/>
            </a:br>
            <a:r>
              <a:rPr lang="en-US" dirty="0"/>
              <a:t>a larger style.</a:t>
            </a:r>
          </a:p>
        </p:txBody>
      </p:sp>
      <p:pic>
        <p:nvPicPr>
          <p:cNvPr id="6" name="Picture 5" descr="UCLan_logo_re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
        <p:nvSpPr>
          <p:cNvPr id="11" name="Content Placeholder 2"/>
          <p:cNvSpPr>
            <a:spLocks noGrp="1"/>
          </p:cNvSpPr>
          <p:nvPr>
            <p:ph idx="11"/>
          </p:nvPr>
        </p:nvSpPr>
        <p:spPr>
          <a:xfrm>
            <a:off x="4691952" y="1200151"/>
            <a:ext cx="3801921" cy="3394472"/>
          </a:xfrm>
        </p:spPr>
        <p:txBody>
          <a:bodyPr lIns="0" tIns="0" rIns="0" bIns="0" anchor="t" anchorCtr="0">
            <a:noAutofit/>
          </a:bodyPr>
          <a:lstStyle>
            <a:lvl1pPr marL="180000" indent="-180000" algn="l">
              <a:spcBef>
                <a:spcPts val="900"/>
              </a:spcBef>
              <a:defRPr sz="1400">
                <a:solidFill>
                  <a:srgbClr val="FFFFFF"/>
                </a:solidFill>
                <a:latin typeface="Avenir Next Bold"/>
                <a:cs typeface="Avenir Next Bold"/>
              </a:defRPr>
            </a:lvl1pPr>
            <a:lvl2pPr marL="396000" indent="-180000" algn="l">
              <a:spcBef>
                <a:spcPts val="450"/>
              </a:spcBef>
              <a:defRPr sz="1400">
                <a:solidFill>
                  <a:srgbClr val="FFFFFF"/>
                </a:solidFill>
                <a:latin typeface="Avenir Next Bold"/>
                <a:cs typeface="Avenir Next Bold"/>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4319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CLan Feature Blue">
    <p:bg>
      <p:bgPr>
        <a:solidFill>
          <a:srgbClr val="0D6BA0"/>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50127" y="1200151"/>
            <a:ext cx="3801921" cy="3394472"/>
          </a:xfrm>
        </p:spPr>
        <p:txBody>
          <a:bodyPr lIns="0" tIns="0" rIns="0" bIns="0" anchor="t" anchorCtr="0">
            <a:noAutofit/>
          </a:bodyPr>
          <a:lstStyle>
            <a:lvl1pPr marL="0" indent="0" algn="l">
              <a:lnSpc>
                <a:spcPct val="90000"/>
              </a:lnSpc>
              <a:buNone/>
              <a:defRPr sz="3200" b="1" i="0" baseline="0">
                <a:solidFill>
                  <a:srgbClr val="FFFFFF"/>
                </a:solidFill>
                <a:latin typeface="Avenir Next Regular"/>
                <a:cs typeface="Avenir Next Regular"/>
              </a:defRPr>
            </a:lvl1pPr>
            <a:lvl2pPr algn="l">
              <a:defRPr sz="1400">
                <a:solidFill>
                  <a:srgbClr val="FFFFFF"/>
                </a:solidFill>
                <a:latin typeface="Avenir Next Bold"/>
                <a:cs typeface="Avenir Next Bold"/>
              </a:defRPr>
            </a:lvl2pPr>
            <a:lvl3pPr algn="l">
              <a:defRPr sz="1400">
                <a:solidFill>
                  <a:srgbClr val="FFFFFF"/>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dirty="0"/>
              <a:t>Quotes, features </a:t>
            </a:r>
            <a:br>
              <a:rPr lang="en-US" dirty="0"/>
            </a:br>
            <a:r>
              <a:rPr lang="en-US" dirty="0"/>
              <a:t>or statistics can </a:t>
            </a:r>
            <a:br>
              <a:rPr lang="en-US" dirty="0"/>
            </a:br>
            <a:r>
              <a:rPr lang="en-US" dirty="0"/>
              <a:t>be pulled out in </a:t>
            </a:r>
            <a:br>
              <a:rPr lang="en-US" dirty="0"/>
            </a:br>
            <a:r>
              <a:rPr lang="en-US" dirty="0"/>
              <a:t>a larger style.</a:t>
            </a:r>
          </a:p>
        </p:txBody>
      </p:sp>
      <p:pic>
        <p:nvPicPr>
          <p:cNvPr id="6" name="Picture 5" descr="UCLan_logo_re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
        <p:nvSpPr>
          <p:cNvPr id="5" name="Content Placeholder 2"/>
          <p:cNvSpPr>
            <a:spLocks noGrp="1"/>
          </p:cNvSpPr>
          <p:nvPr>
            <p:ph idx="11"/>
          </p:nvPr>
        </p:nvSpPr>
        <p:spPr>
          <a:xfrm>
            <a:off x="4691952" y="1200151"/>
            <a:ext cx="3801921" cy="3394472"/>
          </a:xfrm>
        </p:spPr>
        <p:txBody>
          <a:bodyPr lIns="0" tIns="0" rIns="0" bIns="0" anchor="t" anchorCtr="0">
            <a:noAutofit/>
          </a:bodyPr>
          <a:lstStyle>
            <a:lvl1pPr marL="180000" indent="-180000" algn="l">
              <a:spcBef>
                <a:spcPts val="900"/>
              </a:spcBef>
              <a:defRPr sz="1400">
                <a:solidFill>
                  <a:srgbClr val="FFFFFF"/>
                </a:solidFill>
                <a:latin typeface="Avenir Next Bold"/>
                <a:cs typeface="Avenir Next Bold"/>
              </a:defRPr>
            </a:lvl1pPr>
            <a:lvl2pPr marL="396000" indent="-180000" algn="l">
              <a:spcBef>
                <a:spcPts val="450"/>
              </a:spcBef>
              <a:defRPr sz="1400">
                <a:solidFill>
                  <a:srgbClr val="FFFFFF"/>
                </a:solidFill>
                <a:latin typeface="Avenir Next Bold"/>
                <a:cs typeface="Avenir Next Bold"/>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2414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CLan Feature Off-White">
    <p:bg>
      <p:bgPr>
        <a:solidFill>
          <a:srgbClr val="E3E5ED"/>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50127" y="1200151"/>
            <a:ext cx="3801921" cy="3394472"/>
          </a:xfrm>
        </p:spPr>
        <p:txBody>
          <a:bodyPr lIns="0" tIns="0" rIns="0" bIns="0" anchor="t" anchorCtr="0">
            <a:noAutofit/>
          </a:bodyPr>
          <a:lstStyle>
            <a:lvl1pPr marL="0" indent="0" algn="l">
              <a:lnSpc>
                <a:spcPct val="90000"/>
              </a:lnSpc>
              <a:buNone/>
              <a:defRPr sz="3200" b="1" i="0" baseline="0">
                <a:solidFill>
                  <a:srgbClr val="34516C"/>
                </a:solidFill>
                <a:latin typeface="Avenir Next Regular"/>
                <a:cs typeface="Avenir Next Regular"/>
              </a:defRPr>
            </a:lvl1pPr>
            <a:lvl2pPr algn="l">
              <a:defRPr sz="1400">
                <a:solidFill>
                  <a:srgbClr val="FFFFFF"/>
                </a:solidFill>
                <a:latin typeface="Avenir Next Bold"/>
                <a:cs typeface="Avenir Next Bold"/>
              </a:defRPr>
            </a:lvl2pPr>
            <a:lvl3pPr algn="l">
              <a:defRPr sz="1400">
                <a:solidFill>
                  <a:srgbClr val="FFFFFF"/>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dirty="0"/>
              <a:t>Quotes, features </a:t>
            </a:r>
            <a:br>
              <a:rPr lang="en-US" dirty="0"/>
            </a:br>
            <a:r>
              <a:rPr lang="en-US" dirty="0"/>
              <a:t>or statistics can </a:t>
            </a:r>
            <a:br>
              <a:rPr lang="en-US" dirty="0"/>
            </a:br>
            <a:r>
              <a:rPr lang="en-US" dirty="0"/>
              <a:t>be pulled out in </a:t>
            </a:r>
            <a:br>
              <a:rPr lang="en-US" dirty="0"/>
            </a:br>
            <a:r>
              <a:rPr lang="en-US" dirty="0"/>
              <a:t>a larger style.</a:t>
            </a:r>
          </a:p>
        </p:txBody>
      </p:sp>
      <p:pic>
        <p:nvPicPr>
          <p:cNvPr id="5" name="Picture 4"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4"/>
          </a:xfrm>
          <a:prstGeom prst="rect">
            <a:avLst/>
          </a:prstGeom>
        </p:spPr>
      </p:pic>
      <p:sp>
        <p:nvSpPr>
          <p:cNvPr id="8" name="Content Placeholder 2"/>
          <p:cNvSpPr>
            <a:spLocks noGrp="1"/>
          </p:cNvSpPr>
          <p:nvPr>
            <p:ph idx="11"/>
          </p:nvPr>
        </p:nvSpPr>
        <p:spPr>
          <a:xfrm>
            <a:off x="4691952" y="1200151"/>
            <a:ext cx="3801921" cy="3394472"/>
          </a:xfrm>
        </p:spPr>
        <p:txBody>
          <a:bodyPr lIns="0" tIns="0" rIns="0" bIns="0" anchor="t" anchorCtr="0">
            <a:noAutofit/>
          </a:bodyPr>
          <a:lstStyle>
            <a:lvl1pPr marL="180000" indent="-180000" algn="l">
              <a:spcBef>
                <a:spcPts val="900"/>
              </a:spcBef>
              <a:defRPr sz="1400">
                <a:solidFill>
                  <a:srgbClr val="34516C"/>
                </a:solidFill>
                <a:latin typeface="Avenir Next Bold"/>
                <a:cs typeface="Avenir Next Bold"/>
              </a:defRPr>
            </a:lvl1pPr>
            <a:lvl2pPr marL="396000" indent="-180000" algn="l">
              <a:spcBef>
                <a:spcPts val="450"/>
              </a:spcBef>
              <a:defRPr sz="1400">
                <a:solidFill>
                  <a:srgbClr val="34516C"/>
                </a:solidFill>
                <a:latin typeface="Avenir Next Bold"/>
                <a:cs typeface="Avenir Next Bold"/>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8431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ACBC7F-1BE7-FF49-86F5-D73961621B21}"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24C40-442B-234B-92E0-F49273E8ECD7}" type="slidenum">
              <a:rPr lang="en-US" smtClean="0"/>
              <a:t>‹#›</a:t>
            </a:fld>
            <a:endParaRPr lang="en-US" dirty="0"/>
          </a:p>
        </p:txBody>
      </p:sp>
    </p:spTree>
    <p:extLst>
      <p:ext uri="{BB962C8B-B14F-4D97-AF65-F5344CB8AC3E}">
        <p14:creationId xmlns:p14="http://schemas.microsoft.com/office/powerpoint/2010/main" val="153758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CBC7F-1BE7-FF49-86F5-D73961621B21}"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24C40-442B-234B-92E0-F49273E8ECD7}" type="slidenum">
              <a:rPr lang="en-US" smtClean="0"/>
              <a:t>‹#›</a:t>
            </a:fld>
            <a:endParaRPr lang="en-US" dirty="0"/>
          </a:p>
        </p:txBody>
      </p:sp>
    </p:spTree>
    <p:extLst>
      <p:ext uri="{BB962C8B-B14F-4D97-AF65-F5344CB8AC3E}">
        <p14:creationId xmlns:p14="http://schemas.microsoft.com/office/powerpoint/2010/main" val="151171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ACBC7F-1BE7-FF49-86F5-D73961621B21}"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24C40-442B-234B-92E0-F49273E8ECD7}" type="slidenum">
              <a:rPr lang="en-US" smtClean="0"/>
              <a:t>‹#›</a:t>
            </a:fld>
            <a:endParaRPr lang="en-US" dirty="0"/>
          </a:p>
        </p:txBody>
      </p:sp>
    </p:spTree>
    <p:extLst>
      <p:ext uri="{BB962C8B-B14F-4D97-AF65-F5344CB8AC3E}">
        <p14:creationId xmlns:p14="http://schemas.microsoft.com/office/powerpoint/2010/main" val="51571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UCLan Title Blue">
    <p:bg>
      <p:bgPr>
        <a:solidFill>
          <a:srgbClr val="0D6BA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690" y="2132949"/>
            <a:ext cx="4358427" cy="1163391"/>
          </a:xfrm>
        </p:spPr>
        <p:txBody>
          <a:bodyPr lIns="0" tIns="0" rIns="0" bIns="0" anchor="t" anchorCtr="0">
            <a:noAutofit/>
          </a:bodyPr>
          <a:lstStyle>
            <a:lvl1pPr algn="l">
              <a:lnSpc>
                <a:spcPct val="90000"/>
              </a:lnSpc>
              <a:defRPr sz="3200" b="1" i="0" baseline="0">
                <a:solidFill>
                  <a:srgbClr val="FFFFFF"/>
                </a:solidFill>
                <a:latin typeface="Avenir Next Regular"/>
                <a:cs typeface="Avenir Next Regular"/>
              </a:defRPr>
            </a:lvl1pPr>
          </a:lstStyle>
          <a:p>
            <a:r>
              <a:rPr lang="en-US" dirty="0"/>
              <a:t>Presentation titles should be concise</a:t>
            </a:r>
          </a:p>
        </p:txBody>
      </p:sp>
      <p:sp>
        <p:nvSpPr>
          <p:cNvPr id="3" name="Subtitle 2"/>
          <p:cNvSpPr>
            <a:spLocks noGrp="1"/>
          </p:cNvSpPr>
          <p:nvPr>
            <p:ph type="subTitle" idx="1" hasCustomPrompt="1"/>
          </p:nvPr>
        </p:nvSpPr>
        <p:spPr>
          <a:xfrm>
            <a:off x="1156690" y="3296341"/>
            <a:ext cx="3652092" cy="727843"/>
          </a:xfrm>
        </p:spPr>
        <p:txBody>
          <a:bodyPr lIns="0" tIns="0" rIns="0" bIns="0" anchor="t" anchorCtr="0">
            <a:noAutofit/>
          </a:bodyPr>
          <a:lstStyle>
            <a:lvl1pPr marL="0" indent="0" algn="l">
              <a:lnSpc>
                <a:spcPct val="100000"/>
              </a:lnSpc>
              <a:buNone/>
              <a:defRPr sz="1800" baseline="0">
                <a:solidFill>
                  <a:srgbClr val="FFFFFF"/>
                </a:solidFill>
                <a:latin typeface="Avenir Next Demi Bold"/>
                <a:cs typeface="Avenir Next Demi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sp>
        <p:nvSpPr>
          <p:cNvPr id="8" name="TextBox 7"/>
          <p:cNvSpPr txBox="1"/>
          <p:nvPr userDrawn="1"/>
        </p:nvSpPr>
        <p:spPr>
          <a:xfrm>
            <a:off x="1156690" y="4516505"/>
            <a:ext cx="3974024" cy="369332"/>
          </a:xfrm>
          <a:prstGeom prst="rect">
            <a:avLst/>
          </a:prstGeom>
          <a:noFill/>
        </p:spPr>
        <p:txBody>
          <a:bodyPr wrap="square" lIns="0" tIns="0" rIns="0" bIns="0" rtlCol="0">
            <a:noAutofit/>
          </a:bodyPr>
          <a:lstStyle/>
          <a:p>
            <a:r>
              <a:rPr lang="en-US" sz="1150" dirty="0">
                <a:solidFill>
                  <a:srgbClr val="FFFFFF"/>
                </a:solidFill>
                <a:latin typeface="Avenir Next Medium"/>
                <a:cs typeface="Avenir Next Medium"/>
              </a:rPr>
              <a:t>Where opportunity creates success</a:t>
            </a:r>
          </a:p>
        </p:txBody>
      </p:sp>
      <p:pic>
        <p:nvPicPr>
          <p:cNvPr id="9" name="Picture 8" descr="UCLan_logo_re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894" y="471537"/>
            <a:ext cx="2744603" cy="891231"/>
          </a:xfrm>
          <a:prstGeom prst="rect">
            <a:avLst/>
          </a:prstGeom>
        </p:spPr>
      </p:pic>
    </p:spTree>
    <p:extLst>
      <p:ext uri="{BB962C8B-B14F-4D97-AF65-F5344CB8AC3E}">
        <p14:creationId xmlns:p14="http://schemas.microsoft.com/office/powerpoint/2010/main" val="223786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ACBC7F-1BE7-FF49-86F5-D73961621B21}"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324C40-442B-234B-92E0-F49273E8ECD7}" type="slidenum">
              <a:rPr lang="en-US" smtClean="0"/>
              <a:t>‹#›</a:t>
            </a:fld>
            <a:endParaRPr lang="en-US" dirty="0"/>
          </a:p>
        </p:txBody>
      </p:sp>
    </p:spTree>
    <p:extLst>
      <p:ext uri="{BB962C8B-B14F-4D97-AF65-F5344CB8AC3E}">
        <p14:creationId xmlns:p14="http://schemas.microsoft.com/office/powerpoint/2010/main" val="40911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ACBC7F-1BE7-FF49-86F5-D73961621B21}" type="datetimeFigureOut">
              <a:rPr lang="en-US" smtClean="0"/>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324C40-442B-234B-92E0-F49273E8ECD7}" type="slidenum">
              <a:rPr lang="en-US" smtClean="0"/>
              <a:t>‹#›</a:t>
            </a:fld>
            <a:endParaRPr lang="en-US" dirty="0"/>
          </a:p>
        </p:txBody>
      </p:sp>
    </p:spTree>
    <p:extLst>
      <p:ext uri="{BB962C8B-B14F-4D97-AF65-F5344CB8AC3E}">
        <p14:creationId xmlns:p14="http://schemas.microsoft.com/office/powerpoint/2010/main" val="190846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ACBC7F-1BE7-FF49-86F5-D73961621B21}" type="datetimeFigureOut">
              <a:rPr lang="en-US" smtClean="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324C40-442B-234B-92E0-F49273E8ECD7}" type="slidenum">
              <a:rPr lang="en-US" smtClean="0"/>
              <a:t>‹#›</a:t>
            </a:fld>
            <a:endParaRPr lang="en-US" dirty="0"/>
          </a:p>
        </p:txBody>
      </p:sp>
    </p:spTree>
    <p:extLst>
      <p:ext uri="{BB962C8B-B14F-4D97-AF65-F5344CB8AC3E}">
        <p14:creationId xmlns:p14="http://schemas.microsoft.com/office/powerpoint/2010/main" val="77580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CBC7F-1BE7-FF49-86F5-D73961621B21}" type="datetimeFigureOut">
              <a:rPr lang="en-US" smtClean="0"/>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324C40-442B-234B-92E0-F49273E8ECD7}" type="slidenum">
              <a:rPr lang="en-US" smtClean="0"/>
              <a:t>‹#›</a:t>
            </a:fld>
            <a:endParaRPr lang="en-US" dirty="0"/>
          </a:p>
        </p:txBody>
      </p:sp>
    </p:spTree>
    <p:extLst>
      <p:ext uri="{BB962C8B-B14F-4D97-AF65-F5344CB8AC3E}">
        <p14:creationId xmlns:p14="http://schemas.microsoft.com/office/powerpoint/2010/main" val="160265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ACBC7F-1BE7-FF49-86F5-D73961621B21}"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324C40-442B-234B-92E0-F49273E8ECD7}" type="slidenum">
              <a:rPr lang="en-US" smtClean="0"/>
              <a:t>‹#›</a:t>
            </a:fld>
            <a:endParaRPr lang="en-US" dirty="0"/>
          </a:p>
        </p:txBody>
      </p:sp>
    </p:spTree>
    <p:extLst>
      <p:ext uri="{BB962C8B-B14F-4D97-AF65-F5344CB8AC3E}">
        <p14:creationId xmlns:p14="http://schemas.microsoft.com/office/powerpoint/2010/main" val="213497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ACBC7F-1BE7-FF49-86F5-D73961621B21}"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324C40-442B-234B-92E0-F49273E8ECD7}" type="slidenum">
              <a:rPr lang="en-US" smtClean="0"/>
              <a:t>‹#›</a:t>
            </a:fld>
            <a:endParaRPr lang="en-US" dirty="0"/>
          </a:p>
        </p:txBody>
      </p:sp>
    </p:spTree>
    <p:extLst>
      <p:ext uri="{BB962C8B-B14F-4D97-AF65-F5344CB8AC3E}">
        <p14:creationId xmlns:p14="http://schemas.microsoft.com/office/powerpoint/2010/main" val="15170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CBC7F-1BE7-FF49-86F5-D73961621B21}"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24C40-442B-234B-92E0-F49273E8ECD7}" type="slidenum">
              <a:rPr lang="en-US" smtClean="0"/>
              <a:t>‹#›</a:t>
            </a:fld>
            <a:endParaRPr lang="en-US" dirty="0"/>
          </a:p>
        </p:txBody>
      </p:sp>
    </p:spTree>
    <p:extLst>
      <p:ext uri="{BB962C8B-B14F-4D97-AF65-F5344CB8AC3E}">
        <p14:creationId xmlns:p14="http://schemas.microsoft.com/office/powerpoint/2010/main" val="71004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CBC7F-1BE7-FF49-86F5-D73961621B21}"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24C40-442B-234B-92E0-F49273E8ECD7}" type="slidenum">
              <a:rPr lang="en-US" smtClean="0"/>
              <a:t>‹#›</a:t>
            </a:fld>
            <a:endParaRPr lang="en-US" dirty="0"/>
          </a:p>
        </p:txBody>
      </p:sp>
    </p:spTree>
    <p:extLst>
      <p:ext uri="{BB962C8B-B14F-4D97-AF65-F5344CB8AC3E}">
        <p14:creationId xmlns:p14="http://schemas.microsoft.com/office/powerpoint/2010/main" val="8232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UCLan Title Grey">
    <p:bg>
      <p:bgPr>
        <a:solidFill>
          <a:srgbClr val="283F5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690" y="2132949"/>
            <a:ext cx="4358427" cy="1163391"/>
          </a:xfrm>
        </p:spPr>
        <p:txBody>
          <a:bodyPr lIns="0" tIns="0" rIns="0" bIns="0" anchor="t" anchorCtr="0">
            <a:noAutofit/>
          </a:bodyPr>
          <a:lstStyle>
            <a:lvl1pPr algn="l">
              <a:lnSpc>
                <a:spcPct val="90000"/>
              </a:lnSpc>
              <a:defRPr sz="3200" b="1" i="0" baseline="0">
                <a:solidFill>
                  <a:srgbClr val="FFFFFF"/>
                </a:solidFill>
                <a:latin typeface="Avenir Next Regular"/>
                <a:cs typeface="Avenir Next Regular"/>
              </a:defRPr>
            </a:lvl1pPr>
          </a:lstStyle>
          <a:p>
            <a:r>
              <a:rPr lang="en-US" dirty="0"/>
              <a:t>Presentation titles should be concise</a:t>
            </a:r>
          </a:p>
        </p:txBody>
      </p:sp>
      <p:sp>
        <p:nvSpPr>
          <p:cNvPr id="3" name="Subtitle 2"/>
          <p:cNvSpPr>
            <a:spLocks noGrp="1"/>
          </p:cNvSpPr>
          <p:nvPr>
            <p:ph type="subTitle" idx="1" hasCustomPrompt="1"/>
          </p:nvPr>
        </p:nvSpPr>
        <p:spPr>
          <a:xfrm>
            <a:off x="1156690" y="3296341"/>
            <a:ext cx="3652092" cy="727843"/>
          </a:xfrm>
        </p:spPr>
        <p:txBody>
          <a:bodyPr lIns="0" tIns="0" rIns="0" bIns="0" anchor="t" anchorCtr="0">
            <a:noAutofit/>
          </a:bodyPr>
          <a:lstStyle>
            <a:lvl1pPr marL="0" indent="0" algn="l">
              <a:lnSpc>
                <a:spcPct val="100000"/>
              </a:lnSpc>
              <a:buNone/>
              <a:defRPr sz="1800" baseline="0">
                <a:solidFill>
                  <a:srgbClr val="FFFFFF"/>
                </a:solidFill>
                <a:latin typeface="Avenir Next Demi Bold"/>
                <a:cs typeface="Avenir Next Demi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sp>
        <p:nvSpPr>
          <p:cNvPr id="8" name="TextBox 7"/>
          <p:cNvSpPr txBox="1"/>
          <p:nvPr userDrawn="1"/>
        </p:nvSpPr>
        <p:spPr>
          <a:xfrm>
            <a:off x="1156690" y="4516505"/>
            <a:ext cx="3974024" cy="369332"/>
          </a:xfrm>
          <a:prstGeom prst="rect">
            <a:avLst/>
          </a:prstGeom>
          <a:noFill/>
        </p:spPr>
        <p:txBody>
          <a:bodyPr wrap="square" lIns="0" tIns="0" rIns="0" bIns="0" rtlCol="0">
            <a:noAutofit/>
          </a:bodyPr>
          <a:lstStyle/>
          <a:p>
            <a:r>
              <a:rPr lang="en-US" sz="1150" dirty="0">
                <a:solidFill>
                  <a:srgbClr val="FFFFFF"/>
                </a:solidFill>
                <a:latin typeface="Avenir Next Medium"/>
                <a:cs typeface="Avenir Next Medium"/>
              </a:rPr>
              <a:t>Where opportunity creates success</a:t>
            </a:r>
          </a:p>
        </p:txBody>
      </p:sp>
      <p:pic>
        <p:nvPicPr>
          <p:cNvPr id="9" name="Picture 8" descr="UCLan_logo_re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894" y="471537"/>
            <a:ext cx="2744603" cy="891231"/>
          </a:xfrm>
          <a:prstGeom prst="rect">
            <a:avLst/>
          </a:prstGeom>
        </p:spPr>
      </p:pic>
    </p:spTree>
    <p:extLst>
      <p:ext uri="{BB962C8B-B14F-4D97-AF65-F5344CB8AC3E}">
        <p14:creationId xmlns:p14="http://schemas.microsoft.com/office/powerpoint/2010/main" val="64747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UCLan Title Off-White">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690" y="2132949"/>
            <a:ext cx="4358427" cy="1163391"/>
          </a:xfrm>
        </p:spPr>
        <p:txBody>
          <a:bodyPr lIns="0" tIns="0" rIns="0" bIns="0" anchor="t" anchorCtr="0">
            <a:noAutofit/>
          </a:bodyPr>
          <a:lstStyle>
            <a:lvl1pPr algn="l">
              <a:lnSpc>
                <a:spcPct val="90000"/>
              </a:lnSpc>
              <a:defRPr sz="3200" b="1" i="0" baseline="0">
                <a:solidFill>
                  <a:srgbClr val="34516C"/>
                </a:solidFill>
                <a:latin typeface="Avenir Next Regular"/>
                <a:cs typeface="Avenir Next Regular"/>
              </a:defRPr>
            </a:lvl1pPr>
          </a:lstStyle>
          <a:p>
            <a:r>
              <a:rPr lang="en-US" dirty="0"/>
              <a:t>Presentation titles should be concise</a:t>
            </a:r>
          </a:p>
        </p:txBody>
      </p:sp>
      <p:sp>
        <p:nvSpPr>
          <p:cNvPr id="3" name="Subtitle 2"/>
          <p:cNvSpPr>
            <a:spLocks noGrp="1"/>
          </p:cNvSpPr>
          <p:nvPr>
            <p:ph type="subTitle" idx="1" hasCustomPrompt="1"/>
          </p:nvPr>
        </p:nvSpPr>
        <p:spPr>
          <a:xfrm>
            <a:off x="1156690" y="3296341"/>
            <a:ext cx="3652092" cy="727843"/>
          </a:xfrm>
        </p:spPr>
        <p:txBody>
          <a:bodyPr lIns="0" tIns="0" rIns="0" bIns="0" anchor="t" anchorCtr="0">
            <a:noAutofit/>
          </a:bodyPr>
          <a:lstStyle>
            <a:lvl1pPr marL="0" indent="0" algn="l">
              <a:lnSpc>
                <a:spcPct val="100000"/>
              </a:lnSpc>
              <a:buNone/>
              <a:defRPr sz="1800" baseline="0">
                <a:solidFill>
                  <a:srgbClr val="34516C"/>
                </a:solidFill>
                <a:latin typeface="Avenir Next Demi Bold"/>
                <a:cs typeface="Avenir Next Demi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sp>
        <p:nvSpPr>
          <p:cNvPr id="8" name="TextBox 7"/>
          <p:cNvSpPr txBox="1"/>
          <p:nvPr userDrawn="1"/>
        </p:nvSpPr>
        <p:spPr>
          <a:xfrm>
            <a:off x="1156690" y="4516505"/>
            <a:ext cx="3974024" cy="369332"/>
          </a:xfrm>
          <a:prstGeom prst="rect">
            <a:avLst/>
          </a:prstGeom>
          <a:noFill/>
        </p:spPr>
        <p:txBody>
          <a:bodyPr wrap="square" lIns="0" tIns="0" rIns="0" bIns="0" rtlCol="0">
            <a:noAutofit/>
          </a:bodyPr>
          <a:lstStyle/>
          <a:p>
            <a:r>
              <a:rPr lang="en-US" sz="1150" dirty="0">
                <a:solidFill>
                  <a:srgbClr val="34516C"/>
                </a:solidFill>
                <a:latin typeface="Avenir Next Medium"/>
                <a:cs typeface="Avenir Next Medium"/>
              </a:rPr>
              <a:t>Where opportunity creates success</a:t>
            </a:r>
          </a:p>
        </p:txBody>
      </p:sp>
      <p:pic>
        <p:nvPicPr>
          <p:cNvPr id="7" name="Picture 6"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894" y="471537"/>
            <a:ext cx="2744603" cy="891231"/>
          </a:xfrm>
          <a:prstGeom prst="rect">
            <a:avLst/>
          </a:prstGeom>
        </p:spPr>
      </p:pic>
    </p:spTree>
    <p:extLst>
      <p:ext uri="{BB962C8B-B14F-4D97-AF65-F5344CB8AC3E}">
        <p14:creationId xmlns:p14="http://schemas.microsoft.com/office/powerpoint/2010/main" val="38338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CLan Divider 1">
    <p:bg>
      <p:bgPr>
        <a:solidFill>
          <a:srgbClr val="AE0019"/>
        </a:solidFill>
        <a:effectLst/>
      </p:bgPr>
    </p:bg>
    <p:spTree>
      <p:nvGrpSpPr>
        <p:cNvPr id="1" name=""/>
        <p:cNvGrpSpPr/>
        <p:nvPr/>
      </p:nvGrpSpPr>
      <p:grpSpPr>
        <a:xfrm>
          <a:off x="0" y="0"/>
          <a:ext cx="0" cy="0"/>
          <a:chOff x="0" y="0"/>
          <a:chExt cx="0" cy="0"/>
        </a:xfrm>
      </p:grpSpPr>
      <p:pic>
        <p:nvPicPr>
          <p:cNvPr id="10" name="Picture 9" descr="gre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9250" y="0"/>
            <a:ext cx="3714750" cy="5143500"/>
          </a:xfrm>
          <a:prstGeom prst="rect">
            <a:avLst/>
          </a:prstGeom>
        </p:spPr>
      </p:pic>
      <p:sp>
        <p:nvSpPr>
          <p:cNvPr id="2" name="Title 1"/>
          <p:cNvSpPr>
            <a:spLocks noGrp="1"/>
          </p:cNvSpPr>
          <p:nvPr>
            <p:ph type="ctrTitle" hasCustomPrompt="1"/>
          </p:nvPr>
        </p:nvSpPr>
        <p:spPr>
          <a:xfrm>
            <a:off x="650127" y="1348091"/>
            <a:ext cx="4358427" cy="2076748"/>
          </a:xfrm>
        </p:spPr>
        <p:txBody>
          <a:bodyPr lIns="0" tIns="0" rIns="0" bIns="0" anchor="t" anchorCtr="0">
            <a:noAutofit/>
          </a:bodyPr>
          <a:lstStyle>
            <a:lvl1pPr algn="l">
              <a:lnSpc>
                <a:spcPct val="90000"/>
              </a:lnSpc>
              <a:defRPr sz="3600" b="1" i="0" baseline="0">
                <a:solidFill>
                  <a:srgbClr val="FFFFFF"/>
                </a:solidFill>
                <a:latin typeface="Avenir Next Regular"/>
                <a:cs typeface="Avenir Next Regular"/>
              </a:defRPr>
            </a:lvl1pPr>
          </a:lstStyle>
          <a:p>
            <a:r>
              <a:rPr lang="en-US" dirty="0"/>
              <a:t>Divider slides can act as breaks between sections</a:t>
            </a:r>
          </a:p>
        </p:txBody>
      </p:sp>
      <p:pic>
        <p:nvPicPr>
          <p:cNvPr id="9" name="Picture 8" descr="UCLan_logo_revers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Tree>
    <p:extLst>
      <p:ext uri="{BB962C8B-B14F-4D97-AF65-F5344CB8AC3E}">
        <p14:creationId xmlns:p14="http://schemas.microsoft.com/office/powerpoint/2010/main" val="118931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CLan Divider 2">
    <p:bg>
      <p:bgPr>
        <a:solidFill>
          <a:srgbClr val="0D6BA0"/>
        </a:solidFill>
        <a:effectLst/>
      </p:bgPr>
    </p:bg>
    <p:spTree>
      <p:nvGrpSpPr>
        <p:cNvPr id="1" name=""/>
        <p:cNvGrpSpPr/>
        <p:nvPr/>
      </p:nvGrpSpPr>
      <p:grpSpPr>
        <a:xfrm>
          <a:off x="0" y="0"/>
          <a:ext cx="0" cy="0"/>
          <a:chOff x="0" y="0"/>
          <a:chExt cx="0" cy="0"/>
        </a:xfrm>
      </p:grpSpPr>
      <p:pic>
        <p:nvPicPr>
          <p:cNvPr id="3" name="Picture 2" descr="gre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9250" y="0"/>
            <a:ext cx="3714750" cy="5143500"/>
          </a:xfrm>
          <a:prstGeom prst="rect">
            <a:avLst/>
          </a:prstGeom>
        </p:spPr>
      </p:pic>
      <p:sp>
        <p:nvSpPr>
          <p:cNvPr id="2" name="Title 1"/>
          <p:cNvSpPr>
            <a:spLocks noGrp="1"/>
          </p:cNvSpPr>
          <p:nvPr>
            <p:ph type="ctrTitle" hasCustomPrompt="1"/>
          </p:nvPr>
        </p:nvSpPr>
        <p:spPr>
          <a:xfrm>
            <a:off x="650127" y="1348091"/>
            <a:ext cx="4358427" cy="2076748"/>
          </a:xfrm>
        </p:spPr>
        <p:txBody>
          <a:bodyPr lIns="0" tIns="0" rIns="0" bIns="0" anchor="t" anchorCtr="0">
            <a:noAutofit/>
          </a:bodyPr>
          <a:lstStyle>
            <a:lvl1pPr algn="l">
              <a:lnSpc>
                <a:spcPct val="90000"/>
              </a:lnSpc>
              <a:defRPr sz="3600" b="1" i="0" baseline="0">
                <a:solidFill>
                  <a:srgbClr val="FFFFFF"/>
                </a:solidFill>
                <a:latin typeface="Avenir Next Regular"/>
                <a:cs typeface="Avenir Next Regular"/>
              </a:defRPr>
            </a:lvl1pPr>
          </a:lstStyle>
          <a:p>
            <a:r>
              <a:rPr lang="en-US" dirty="0"/>
              <a:t>Divider slides can act as breaks between sections</a:t>
            </a:r>
          </a:p>
        </p:txBody>
      </p:sp>
      <p:pic>
        <p:nvPicPr>
          <p:cNvPr id="9" name="Picture 8" descr="UCLan_logo_revers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Tree>
    <p:extLst>
      <p:ext uri="{BB962C8B-B14F-4D97-AF65-F5344CB8AC3E}">
        <p14:creationId xmlns:p14="http://schemas.microsoft.com/office/powerpoint/2010/main" val="232563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CLan Divider 3">
    <p:bg>
      <p:bgPr>
        <a:solidFill>
          <a:srgbClr val="283F5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0127" y="1348091"/>
            <a:ext cx="4358427" cy="2076748"/>
          </a:xfrm>
        </p:spPr>
        <p:txBody>
          <a:bodyPr lIns="0" tIns="0" rIns="0" bIns="0" anchor="t" anchorCtr="0">
            <a:noAutofit/>
          </a:bodyPr>
          <a:lstStyle>
            <a:lvl1pPr algn="l">
              <a:lnSpc>
                <a:spcPct val="90000"/>
              </a:lnSpc>
              <a:defRPr sz="3600" b="1" i="0" baseline="0">
                <a:solidFill>
                  <a:srgbClr val="FFFFFF"/>
                </a:solidFill>
                <a:latin typeface="Avenir Next Regular"/>
                <a:cs typeface="Avenir Next Regular"/>
              </a:defRPr>
            </a:lvl1pPr>
          </a:lstStyle>
          <a:p>
            <a:r>
              <a:rPr lang="en-US" dirty="0"/>
              <a:t>Divider slides can act as breaks between sections</a:t>
            </a:r>
          </a:p>
        </p:txBody>
      </p:sp>
      <p:pic>
        <p:nvPicPr>
          <p:cNvPr id="5" name="Picture 4" descr="r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9250" y="0"/>
            <a:ext cx="3714750" cy="5143500"/>
          </a:xfrm>
          <a:prstGeom prst="rect">
            <a:avLst/>
          </a:prstGeom>
        </p:spPr>
      </p:pic>
      <p:pic>
        <p:nvPicPr>
          <p:cNvPr id="9" name="Picture 8" descr="UCLan_logo_revers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Tree>
    <p:extLst>
      <p:ext uri="{BB962C8B-B14F-4D97-AF65-F5344CB8AC3E}">
        <p14:creationId xmlns:p14="http://schemas.microsoft.com/office/powerpoint/2010/main" val="111134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CLan Divider 4">
    <p:bg>
      <p:bgPr>
        <a:solidFill>
          <a:srgbClr val="283F59"/>
        </a:solidFill>
        <a:effectLst/>
      </p:bgPr>
    </p:bg>
    <p:spTree>
      <p:nvGrpSpPr>
        <p:cNvPr id="1" name=""/>
        <p:cNvGrpSpPr/>
        <p:nvPr/>
      </p:nvGrpSpPr>
      <p:grpSpPr>
        <a:xfrm>
          <a:off x="0" y="0"/>
          <a:ext cx="0" cy="0"/>
          <a:chOff x="0" y="0"/>
          <a:chExt cx="0" cy="0"/>
        </a:xfrm>
      </p:grpSpPr>
      <p:pic>
        <p:nvPicPr>
          <p:cNvPr id="3" name="Picture 2" descr="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9250" y="0"/>
            <a:ext cx="3714750" cy="5143500"/>
          </a:xfrm>
          <a:prstGeom prst="rect">
            <a:avLst/>
          </a:prstGeom>
        </p:spPr>
      </p:pic>
      <p:sp>
        <p:nvSpPr>
          <p:cNvPr id="2" name="Title 1"/>
          <p:cNvSpPr>
            <a:spLocks noGrp="1"/>
          </p:cNvSpPr>
          <p:nvPr>
            <p:ph type="ctrTitle" hasCustomPrompt="1"/>
          </p:nvPr>
        </p:nvSpPr>
        <p:spPr>
          <a:xfrm>
            <a:off x="650127" y="1348091"/>
            <a:ext cx="4358427" cy="2076748"/>
          </a:xfrm>
        </p:spPr>
        <p:txBody>
          <a:bodyPr lIns="0" tIns="0" rIns="0" bIns="0" anchor="t" anchorCtr="0">
            <a:noAutofit/>
          </a:bodyPr>
          <a:lstStyle>
            <a:lvl1pPr algn="l">
              <a:lnSpc>
                <a:spcPct val="90000"/>
              </a:lnSpc>
              <a:defRPr sz="3600" b="1" i="0" baseline="0">
                <a:solidFill>
                  <a:srgbClr val="FFFFFF"/>
                </a:solidFill>
                <a:latin typeface="Avenir Next Regular"/>
                <a:cs typeface="Avenir Next Regular"/>
              </a:defRPr>
            </a:lvl1pPr>
          </a:lstStyle>
          <a:p>
            <a:r>
              <a:rPr lang="en-US" dirty="0"/>
              <a:t>Divider slides can act as breaks between sections</a:t>
            </a:r>
          </a:p>
        </p:txBody>
      </p:sp>
      <p:pic>
        <p:nvPicPr>
          <p:cNvPr id="9" name="Picture 8" descr="UCLan_logo_revers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Tree>
    <p:extLst>
      <p:ext uri="{BB962C8B-B14F-4D97-AF65-F5344CB8AC3E}">
        <p14:creationId xmlns:p14="http://schemas.microsoft.com/office/powerpoint/2010/main" val="213765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UCLan Table">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127" y="121296"/>
            <a:ext cx="6384680" cy="642468"/>
          </a:xfrm>
        </p:spPr>
        <p:txBody>
          <a:bodyPr lIns="0" tIns="0" rIns="0" bIns="0" anchor="b" anchorCtr="0">
            <a:noAutofit/>
          </a:bodyPr>
          <a:lstStyle>
            <a:lvl1pPr algn="l">
              <a:lnSpc>
                <a:spcPct val="90000"/>
              </a:lnSpc>
              <a:defRPr sz="2000" baseline="0">
                <a:solidFill>
                  <a:srgbClr val="34516C"/>
                </a:solidFill>
                <a:latin typeface="Avenir Next Demi Bold"/>
                <a:cs typeface="Avenir Next Demi Bold"/>
              </a:defRPr>
            </a:lvl1pPr>
          </a:lstStyle>
          <a:p>
            <a:r>
              <a:rPr lang="en-US" dirty="0"/>
              <a:t>Slide titles should be clear and captivating</a:t>
            </a:r>
          </a:p>
        </p:txBody>
      </p:sp>
      <p:pic>
        <p:nvPicPr>
          <p:cNvPr id="10" name="Picture 9"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4"/>
          </a:xfrm>
          <a:prstGeom prst="rect">
            <a:avLst/>
          </a:prstGeom>
        </p:spPr>
      </p:pic>
      <p:graphicFrame>
        <p:nvGraphicFramePr>
          <p:cNvPr id="6" name="Table 5"/>
          <p:cNvGraphicFramePr>
            <a:graphicFrameLocks noGrp="1"/>
          </p:cNvGraphicFramePr>
          <p:nvPr userDrawn="1">
            <p:extLst>
              <p:ext uri="{D42A27DB-BD31-4B8C-83A1-F6EECF244321}">
                <p14:modId xmlns:p14="http://schemas.microsoft.com/office/powerpoint/2010/main" val="1945284712"/>
              </p:ext>
            </p:extLst>
          </p:nvPr>
        </p:nvGraphicFramePr>
        <p:xfrm>
          <a:off x="650124" y="1320036"/>
          <a:ext cx="7771980" cy="2688200"/>
        </p:xfrm>
        <a:graphic>
          <a:graphicData uri="http://schemas.openxmlformats.org/drawingml/2006/table">
            <a:tbl>
              <a:tblPr firstRow="1" bandRow="1">
                <a:tableStyleId>{073A0DAA-6AF3-43AB-8588-CEC1D06C72B9}</a:tableStyleId>
              </a:tblPr>
              <a:tblGrid>
                <a:gridCol w="1295330">
                  <a:extLst>
                    <a:ext uri="{9D8B030D-6E8A-4147-A177-3AD203B41FA5}">
                      <a16:colId xmlns:a16="http://schemas.microsoft.com/office/drawing/2014/main" val="20000"/>
                    </a:ext>
                  </a:extLst>
                </a:gridCol>
                <a:gridCol w="1295330">
                  <a:extLst>
                    <a:ext uri="{9D8B030D-6E8A-4147-A177-3AD203B41FA5}">
                      <a16:colId xmlns:a16="http://schemas.microsoft.com/office/drawing/2014/main" val="20001"/>
                    </a:ext>
                  </a:extLst>
                </a:gridCol>
                <a:gridCol w="1295330">
                  <a:extLst>
                    <a:ext uri="{9D8B030D-6E8A-4147-A177-3AD203B41FA5}">
                      <a16:colId xmlns:a16="http://schemas.microsoft.com/office/drawing/2014/main" val="20002"/>
                    </a:ext>
                  </a:extLst>
                </a:gridCol>
                <a:gridCol w="1295330">
                  <a:extLst>
                    <a:ext uri="{9D8B030D-6E8A-4147-A177-3AD203B41FA5}">
                      <a16:colId xmlns:a16="http://schemas.microsoft.com/office/drawing/2014/main" val="20003"/>
                    </a:ext>
                  </a:extLst>
                </a:gridCol>
                <a:gridCol w="1295330">
                  <a:extLst>
                    <a:ext uri="{9D8B030D-6E8A-4147-A177-3AD203B41FA5}">
                      <a16:colId xmlns:a16="http://schemas.microsoft.com/office/drawing/2014/main" val="20004"/>
                    </a:ext>
                  </a:extLst>
                </a:gridCol>
                <a:gridCol w="1295330">
                  <a:extLst>
                    <a:ext uri="{9D8B030D-6E8A-4147-A177-3AD203B41FA5}">
                      <a16:colId xmlns:a16="http://schemas.microsoft.com/office/drawing/2014/main" val="20005"/>
                    </a:ext>
                  </a:extLst>
                </a:gridCol>
              </a:tblGrid>
              <a:tr h="67205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67205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7205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7205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6688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12/1/2020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9" r:id="rId2"/>
    <p:sldLayoutId id="2147493458" r:id="rId3"/>
    <p:sldLayoutId id="2147493460" r:id="rId4"/>
    <p:sldLayoutId id="2147493461" r:id="rId5"/>
    <p:sldLayoutId id="2147493462" r:id="rId6"/>
    <p:sldLayoutId id="2147493463" r:id="rId7"/>
    <p:sldLayoutId id="2147493464" r:id="rId8"/>
    <p:sldLayoutId id="2147493475" r:id="rId9"/>
    <p:sldLayoutId id="2147493471" r:id="rId10"/>
    <p:sldLayoutId id="2147493465" r:id="rId11"/>
    <p:sldLayoutId id="2147493470" r:id="rId12"/>
    <p:sldLayoutId id="2147493474" r:id="rId13"/>
    <p:sldLayoutId id="2147493467" r:id="rId14"/>
    <p:sldLayoutId id="2147493469" r:id="rId15"/>
    <p:sldLayoutId id="214749346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EACBC7F-1BE7-FF49-86F5-D73961621B21}" type="datetimeFigureOut">
              <a:rPr lang="en-US" smtClean="0"/>
              <a:t>12/1/2020</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D324C40-442B-234B-92E0-F49273E8ECD7}" type="slidenum">
              <a:rPr lang="en-US" smtClean="0"/>
              <a:t>‹#›</a:t>
            </a:fld>
            <a:endParaRPr lang="en-US" dirty="0"/>
          </a:p>
        </p:txBody>
      </p:sp>
    </p:spTree>
    <p:extLst>
      <p:ext uri="{BB962C8B-B14F-4D97-AF65-F5344CB8AC3E}">
        <p14:creationId xmlns:p14="http://schemas.microsoft.com/office/powerpoint/2010/main" val="2131092393"/>
      </p:ext>
    </p:extLst>
  </p:cSld>
  <p:clrMap bg1="lt1" tx1="dk1" bg2="lt2" tx2="dk2" accent1="accent1" accent2="accent2" accent3="accent3" accent4="accent4" accent5="accent5" accent6="accent6" hlink="hlink" folHlink="folHlink"/>
  <p:sldLayoutIdLst>
    <p:sldLayoutId id="2147493477" r:id="rId1"/>
    <p:sldLayoutId id="2147493478" r:id="rId2"/>
    <p:sldLayoutId id="2147493479" r:id="rId3"/>
    <p:sldLayoutId id="2147493480" r:id="rId4"/>
    <p:sldLayoutId id="2147493481" r:id="rId5"/>
    <p:sldLayoutId id="2147493482" r:id="rId6"/>
    <p:sldLayoutId id="2147493483" r:id="rId7"/>
    <p:sldLayoutId id="2147493484" r:id="rId8"/>
    <p:sldLayoutId id="2147493485" r:id="rId9"/>
    <p:sldLayoutId id="2147493486" r:id="rId10"/>
    <p:sldLayoutId id="214749348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theconversation.com/coronavirus-aftermath-how-do-communities-recover-from-trauma-134967?utm_source=twitter&amp;utm_medium=bylinetwitterbutton" TargetMode="External"/><Relationship Id="rId2" Type="http://schemas.openxmlformats.org/officeDocument/2006/relationships/hyperlink" Target="https://www.bps.org.uk/sites/www.bps.org.uk/files/Policy/Policy%20-%20Files/Facilitating%20community%20resilience%20to%20respond%20to%20consequences%20of%20Covid-19.pdf" TargetMode="External"/><Relationship Id="rId1" Type="http://schemas.openxmlformats.org/officeDocument/2006/relationships/slideLayout" Target="../slideLayouts/slideLayout10.xml"/><Relationship Id="rId5" Type="http://schemas.openxmlformats.org/officeDocument/2006/relationships/hyperlink" Target="https://www.uclan.ac.uk/research/explore/groups/assets/action-for-youth-citizenship-suzanne-wilson.pdf" TargetMode="External"/><Relationship Id="rId4" Type="http://schemas.openxmlformats.org/officeDocument/2006/relationships/hyperlink" Target="https://efpa.magzmaker.com/covid_1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oecd.org/coronavirus/en/"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hyperlink" Target="https://clok.uclan.ac.uk/33498/1/WCCPF%20Child%20Poverty%20and%20COVID-19%20May%202020.pdf" TargetMode="External"/><Relationship Id="rId13" Type="http://schemas.openxmlformats.org/officeDocument/2006/relationships/hyperlink" Target="https://committees.parliament.uk/writtenevidence/9024/html/" TargetMode="External"/><Relationship Id="rId3" Type="http://schemas.openxmlformats.org/officeDocument/2006/relationships/hyperlink" Target="https://www.gov.uk/government/statistics/universal-credit-statistics-29-april-2013-to-10-september-2020" TargetMode="External"/><Relationship Id="rId7" Type="http://schemas.openxmlformats.org/officeDocument/2006/relationships/hyperlink" Target="https://www.childrenssociety.org.uk/sites/default/files/poor_mental_health_report.pdf" TargetMode="External"/><Relationship Id="rId12" Type="http://schemas.openxmlformats.org/officeDocument/2006/relationships/hyperlink" Target="http://clok.uclan.ac.uk/33638/" TargetMode="External"/><Relationship Id="rId2" Type="http://schemas.openxmlformats.org/officeDocument/2006/relationships/hyperlink" Target="https://resourcecentre.savethechildren.net/sites/default/files/documents/4631.pdf" TargetMode="External"/><Relationship Id="rId1" Type="http://schemas.openxmlformats.org/officeDocument/2006/relationships/slideLayout" Target="../slideLayouts/slideLayout10.xml"/><Relationship Id="rId6" Type="http://schemas.openxmlformats.org/officeDocument/2006/relationships/hyperlink" Target="https://ec.europa.eu/eurostat/statistics" TargetMode="External"/><Relationship Id="rId11" Type="http://schemas.openxmlformats.org/officeDocument/2006/relationships/hyperlink" Target="https://committees.parliament.uk/writtenevidence/5772/pdf/" TargetMode="External"/><Relationship Id="rId5" Type="http://schemas.openxmlformats.org/officeDocument/2006/relationships/hyperlink" Target="http://www.endchildpoverty.org.uk/child-poverty-in-your-area-201415-201819/" TargetMode="External"/><Relationship Id="rId10" Type="http://schemas.openxmlformats.org/officeDocument/2006/relationships/hyperlink" Target="https://www.uclan.ac.uk/research/explore/groups/assets/action-for-youth-citizenship-suzanne-wilson.pdf" TargetMode="External"/><Relationship Id="rId4" Type="http://schemas.openxmlformats.org/officeDocument/2006/relationships/hyperlink" Target="https://www.bps.org.uk/sites/www.bps.org.uk/files/Policy/Policy%20-%20Files/Facilitating%20community%20resilience%20to%20respond%20to%20consequences%20of%20Covid-19.pdf" TargetMode="External"/><Relationship Id="rId9" Type="http://schemas.openxmlformats.org/officeDocument/2006/relationships/hyperlink" Target="https://theconversation.com/coronavirus-aftermath-how-do-communities-recover-from-trauma-134967"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mailto:swilson21@uclan.ac.uk"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001" y="1512028"/>
            <a:ext cx="8183459" cy="1163391"/>
          </a:xfrm>
        </p:spPr>
        <p:txBody>
          <a:bodyPr/>
          <a:lstStyle/>
          <a:p>
            <a:pPr algn="r"/>
            <a:r>
              <a:rPr lang="en-GB" dirty="0"/>
              <a:t>Covid-19: The Impact on Families Experiencing Poverty and The Role of Community Psychology</a:t>
            </a:r>
            <a:br>
              <a:rPr lang="en-GB" dirty="0"/>
            </a:br>
            <a:r>
              <a:rPr lang="en-GB" b="0" dirty="0"/>
              <a:t>Cumbria Community Foundation AGM</a:t>
            </a:r>
            <a:br>
              <a:rPr lang="en-GB" b="0" dirty="0"/>
            </a:br>
            <a:r>
              <a:rPr lang="en-GB" b="0" dirty="0"/>
              <a:t>4th December 2020</a:t>
            </a:r>
          </a:p>
        </p:txBody>
      </p:sp>
      <p:sp>
        <p:nvSpPr>
          <p:cNvPr id="3" name="Subtitle 2"/>
          <p:cNvSpPr>
            <a:spLocks noGrp="1"/>
          </p:cNvSpPr>
          <p:nvPr>
            <p:ph type="subTitle" idx="1"/>
          </p:nvPr>
        </p:nvSpPr>
        <p:spPr>
          <a:xfrm>
            <a:off x="4382256" y="4017795"/>
            <a:ext cx="4489101" cy="727843"/>
          </a:xfrm>
        </p:spPr>
        <p:txBody>
          <a:bodyPr/>
          <a:lstStyle/>
          <a:p>
            <a:pPr algn="r"/>
            <a:r>
              <a:rPr lang="en-US" dirty="0">
                <a:latin typeface="Avenir Next LT Pro" panose="020B0504020202020204" pitchFamily="34" charset="0"/>
              </a:rPr>
              <a:t>Suzanne Wilson, Research Fellow in Social Inclusion and Community Engagement</a:t>
            </a:r>
          </a:p>
        </p:txBody>
      </p:sp>
    </p:spTree>
    <p:extLst>
      <p:ext uri="{BB962C8B-B14F-4D97-AF65-F5344CB8AC3E}">
        <p14:creationId xmlns:p14="http://schemas.microsoft.com/office/powerpoint/2010/main" val="1701337361"/>
      </p:ext>
    </p:extLst>
  </p:cSld>
  <p:clrMapOvr>
    <a:masterClrMapping/>
  </p:clrMapOvr>
  <mc:AlternateContent xmlns:mc="http://schemas.openxmlformats.org/markup-compatibility/2006" xmlns:p14="http://schemas.microsoft.com/office/powerpoint/2010/main">
    <mc:Choice Requires="p14">
      <p:transition spd="med" p14:dur="700" advTm="27901">
        <p:fade/>
      </p:transition>
    </mc:Choice>
    <mc:Fallback xmlns="">
      <p:transition spd="med" advTm="27901">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63462-FB5D-45D5-AED7-4F009CF7A0E3}"/>
              </a:ext>
            </a:extLst>
          </p:cNvPr>
          <p:cNvSpPr>
            <a:spLocks noGrp="1"/>
          </p:cNvSpPr>
          <p:nvPr>
            <p:ph type="title"/>
          </p:nvPr>
        </p:nvSpPr>
        <p:spPr/>
        <p:txBody>
          <a:bodyPr/>
          <a:lstStyle/>
          <a:p>
            <a:r>
              <a:rPr lang="en-GB" dirty="0"/>
              <a:t>Covid-19 Related Research and Work</a:t>
            </a:r>
          </a:p>
        </p:txBody>
      </p:sp>
      <p:sp>
        <p:nvSpPr>
          <p:cNvPr id="3" name="Content Placeholder 2">
            <a:extLst>
              <a:ext uri="{FF2B5EF4-FFF2-40B4-BE49-F238E27FC236}">
                <a16:creationId xmlns:a16="http://schemas.microsoft.com/office/drawing/2014/main" id="{22D50DEB-A18A-4997-B220-5A4704EDF671}"/>
              </a:ext>
            </a:extLst>
          </p:cNvPr>
          <p:cNvSpPr>
            <a:spLocks noGrp="1"/>
          </p:cNvSpPr>
          <p:nvPr>
            <p:ph idx="1"/>
          </p:nvPr>
        </p:nvSpPr>
        <p:spPr>
          <a:xfrm>
            <a:off x="572196" y="1024805"/>
            <a:ext cx="7923422" cy="3394472"/>
          </a:xfrm>
        </p:spPr>
        <p:txBody>
          <a:bodyPr/>
          <a:lstStyle/>
          <a:p>
            <a:pPr marL="179705" indent="-179705"/>
            <a:r>
              <a:rPr lang="en-GB" sz="1300" dirty="0"/>
              <a:t>West Cumbria Child Poverty Forum: Leading focused child poverty campaigns including a rapid response paper in May, a webinar in October and a follow up paper in December 2020 (Wilson, 2020a; Wilson, et al., in press). </a:t>
            </a:r>
            <a:endParaRPr lang="en-US" sz="1300"/>
          </a:p>
          <a:p>
            <a:pPr marL="179705" indent="-179705"/>
            <a:r>
              <a:rPr lang="en-GB" sz="1300" dirty="0"/>
              <a:t>British Psychology Society’s Working Group on Community Action and Resilience following Covid-19: Contributing to a number of publications on the subject, such as ‘</a:t>
            </a:r>
            <a:r>
              <a:rPr lang="en-GB" sz="1300" u="sng" dirty="0">
                <a:hlinkClick r:id="rId2"/>
              </a:rPr>
              <a:t>Psychological insights for facilitating community resilience to respond to consequences of the Covid-19 pandemic’</a:t>
            </a:r>
            <a:r>
              <a:rPr lang="en-GB" sz="1300" u="sng" dirty="0"/>
              <a:t> (Dury, et al., 2020).</a:t>
            </a:r>
            <a:endParaRPr lang="en-GB" sz="1300" dirty="0"/>
          </a:p>
          <a:p>
            <a:pPr marL="179705" indent="-179705"/>
            <a:r>
              <a:rPr lang="en-GB" sz="1300" dirty="0"/>
              <a:t>Central Government: Submitted a number of pieces of evidence to the UK House of Common’s Education Select Committee, all of which have been published by the UK Government (Wilson, et al., 2020a; Wilson, et al., 2020b). Provided oral evidence on white working-class families and the of the community in educational attainment. </a:t>
            </a:r>
          </a:p>
          <a:p>
            <a:pPr marL="179705" indent="-179705"/>
            <a:r>
              <a:rPr lang="en-GB" sz="1300" dirty="0"/>
              <a:t>Corona Diaries: Completing a book sharing the experiences of children in low-income communities which will be followed by workshops in primary schools in West Cumbria and Northumberland. </a:t>
            </a:r>
          </a:p>
          <a:p>
            <a:pPr marL="179705" indent="-179705"/>
            <a:r>
              <a:rPr lang="en-GB" sz="1300" dirty="0"/>
              <a:t>Other publications relating to the impacts of Covid-19 on young people and families include an article in </a:t>
            </a:r>
            <a:r>
              <a:rPr lang="en-GB" sz="1300" u="sng" dirty="0">
                <a:hlinkClick r:id="rId3"/>
              </a:rPr>
              <a:t>The Conversation</a:t>
            </a:r>
            <a:r>
              <a:rPr lang="en-GB" sz="1300" u="sng" dirty="0"/>
              <a:t> (Wilson, 2020b)</a:t>
            </a:r>
            <a:r>
              <a:rPr lang="en-GB" sz="1300" dirty="0"/>
              <a:t>, contributing to the </a:t>
            </a:r>
            <a:r>
              <a:rPr lang="en-GB" sz="1300" u="sng" dirty="0">
                <a:hlinkClick r:id="rId4"/>
              </a:rPr>
              <a:t>European Federation of Psychologists' Associations' Support Hub about COVID-19 Crisis</a:t>
            </a:r>
            <a:r>
              <a:rPr lang="en-GB" sz="1300" u="sng" dirty="0"/>
              <a:t> (Wilson, 2020c)</a:t>
            </a:r>
            <a:r>
              <a:rPr lang="en-GB" sz="1300" dirty="0"/>
              <a:t>, and reflective piece calling for </a:t>
            </a:r>
            <a:r>
              <a:rPr lang="en-GB" sz="1300" u="sng" dirty="0">
                <a:hlinkClick r:id="rId5"/>
              </a:rPr>
              <a:t>opportunities for young people to enact their citizenship during and after the crisis</a:t>
            </a:r>
            <a:r>
              <a:rPr lang="en-GB" sz="1300" u="sng" dirty="0"/>
              <a:t> (Wilson, 2020d)</a:t>
            </a:r>
            <a:r>
              <a:rPr lang="en-GB" sz="1300" dirty="0"/>
              <a:t>. </a:t>
            </a:r>
          </a:p>
        </p:txBody>
      </p:sp>
    </p:spTree>
    <p:extLst>
      <p:ext uri="{BB962C8B-B14F-4D97-AF65-F5344CB8AC3E}">
        <p14:creationId xmlns:p14="http://schemas.microsoft.com/office/powerpoint/2010/main" val="319910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1580-CF08-4650-9910-F82AC520DE59}"/>
              </a:ext>
            </a:extLst>
          </p:cNvPr>
          <p:cNvSpPr>
            <a:spLocks noGrp="1"/>
          </p:cNvSpPr>
          <p:nvPr>
            <p:ph type="title"/>
          </p:nvPr>
        </p:nvSpPr>
        <p:spPr/>
        <p:txBody>
          <a:bodyPr/>
          <a:lstStyle/>
          <a:p>
            <a:r>
              <a:rPr lang="en-GB" dirty="0"/>
              <a:t>The Secondary Impact of Covid-19: Worsening Child Poverty </a:t>
            </a:r>
          </a:p>
        </p:txBody>
      </p:sp>
      <p:sp>
        <p:nvSpPr>
          <p:cNvPr id="3" name="Content Placeholder 2">
            <a:extLst>
              <a:ext uri="{FF2B5EF4-FFF2-40B4-BE49-F238E27FC236}">
                <a16:creationId xmlns:a16="http://schemas.microsoft.com/office/drawing/2014/main" id="{743C7E33-0258-401F-B65A-FE459E502062}"/>
              </a:ext>
            </a:extLst>
          </p:cNvPr>
          <p:cNvSpPr>
            <a:spLocks noGrp="1"/>
          </p:cNvSpPr>
          <p:nvPr>
            <p:ph idx="1"/>
          </p:nvPr>
        </p:nvSpPr>
        <p:spPr>
          <a:xfrm>
            <a:off x="650126" y="1200151"/>
            <a:ext cx="8262761" cy="3394472"/>
          </a:xfrm>
        </p:spPr>
        <p:txBody>
          <a:bodyPr/>
          <a:lstStyle/>
          <a:p>
            <a:pPr marL="0" indent="0">
              <a:buNone/>
            </a:pPr>
            <a:r>
              <a:rPr lang="en-GB" dirty="0"/>
              <a:t>Children experiencing poverty are expected to suffer disproportionality from economic and social impacts of the measures needed to contain the pandemic (Save the Children, 2020).</a:t>
            </a:r>
          </a:p>
          <a:p>
            <a:pPr marL="0" indent="0">
              <a:buNone/>
            </a:pPr>
            <a:r>
              <a:rPr lang="en-GB" dirty="0"/>
              <a:t>Younger households, households with children and households with lower levels of education are the most likely to fall into poverty as a consequence of Covid-19 (</a:t>
            </a:r>
            <a:r>
              <a:rPr lang="en-GB" u="sng" dirty="0">
                <a:hlinkClick r:id="rId3">
                  <a:extLst>
                    <a:ext uri="{A12FA001-AC4F-418D-AE19-62706E023703}">
                      <ahyp:hlinkClr xmlns:ahyp="http://schemas.microsoft.com/office/drawing/2018/hyperlinkcolor" val="tx"/>
                    </a:ext>
                  </a:extLst>
                </a:hlinkClick>
              </a:rPr>
              <a:t>OECD, 2020</a:t>
            </a:r>
            <a:r>
              <a:rPr lang="en-GB" dirty="0"/>
              <a:t>). </a:t>
            </a:r>
          </a:p>
          <a:p>
            <a:pPr marL="0" indent="0">
              <a:buNone/>
            </a:pPr>
            <a:endParaRPr lang="en-GB" dirty="0"/>
          </a:p>
          <a:p>
            <a:pPr marL="0" indent="0" algn="ctr">
              <a:buNone/>
            </a:pPr>
            <a:r>
              <a:rPr lang="en-GB" i="1" dirty="0"/>
              <a:t>“Children are not the face of this pandemic. But they risk being among its biggest victims” </a:t>
            </a:r>
            <a:r>
              <a:rPr lang="en-GB" dirty="0"/>
              <a:t>(UN, 2020).</a:t>
            </a:r>
          </a:p>
          <a:p>
            <a:pPr marL="395605" lvl="1" indent="-179705"/>
            <a:endParaRPr lang="en-GB" dirty="0"/>
          </a:p>
          <a:p>
            <a:pPr marL="0" indent="0">
              <a:buNone/>
            </a:pPr>
            <a:r>
              <a:rPr lang="en-GB" dirty="0"/>
              <a:t>Child Poverty in the UK</a:t>
            </a:r>
          </a:p>
          <a:p>
            <a:pPr marL="395605" lvl="1" indent="-179705"/>
            <a:r>
              <a:rPr lang="en-GB" dirty="0"/>
              <a:t>In the UK 200,000 more</a:t>
            </a:r>
            <a:r>
              <a:rPr lang="en-GB" i="1" dirty="0"/>
              <a:t> children expected to experience poverty, along with </a:t>
            </a:r>
            <a:r>
              <a:rPr lang="en-GB" dirty="0"/>
              <a:t>4.2 million children who were living in poverty before the pandemic (</a:t>
            </a:r>
            <a:r>
              <a:rPr lang="en-GB" dirty="0">
                <a:ea typeface="Calibri" panose="020F0502020204030204" pitchFamily="34" charset="0"/>
                <a:cs typeface="Times New Roman"/>
              </a:rPr>
              <a:t>Institute for Public Policy Research, 2020)</a:t>
            </a:r>
            <a:r>
              <a:rPr lang="en-GB" dirty="0"/>
              <a:t>. </a:t>
            </a:r>
          </a:p>
          <a:p>
            <a:pPr marL="395605" lvl="1" indent="-179705"/>
            <a:r>
              <a:rPr lang="en-GB" dirty="0"/>
              <a:t>Before the pandemic 30% children were experiencing poverty, with 66% coming from families were at least one member of their family worked (End Child Poverty, 2020). </a:t>
            </a:r>
          </a:p>
          <a:p>
            <a:pPr marL="395605" lvl="1" indent="-179705"/>
            <a:endParaRPr lang="en-GB" dirty="0">
              <a:highlight>
                <a:srgbClr val="FFFF00"/>
              </a:highlight>
            </a:endParaRPr>
          </a:p>
        </p:txBody>
      </p:sp>
    </p:spTree>
    <p:extLst>
      <p:ext uri="{BB962C8B-B14F-4D97-AF65-F5344CB8AC3E}">
        <p14:creationId xmlns:p14="http://schemas.microsoft.com/office/powerpoint/2010/main" val="56864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23DE-DF1D-4F07-A48C-83F1EFEC278A}"/>
              </a:ext>
            </a:extLst>
          </p:cNvPr>
          <p:cNvSpPr>
            <a:spLocks noGrp="1"/>
          </p:cNvSpPr>
          <p:nvPr>
            <p:ph type="title"/>
          </p:nvPr>
        </p:nvSpPr>
        <p:spPr/>
        <p:txBody>
          <a:bodyPr/>
          <a:lstStyle/>
          <a:p>
            <a:r>
              <a:rPr lang="en-GB" dirty="0"/>
              <a:t>Child Poverty in West Cumbria, UK</a:t>
            </a:r>
          </a:p>
        </p:txBody>
      </p:sp>
      <p:sp>
        <p:nvSpPr>
          <p:cNvPr id="3" name="Content Placeholder 2">
            <a:extLst>
              <a:ext uri="{FF2B5EF4-FFF2-40B4-BE49-F238E27FC236}">
                <a16:creationId xmlns:a16="http://schemas.microsoft.com/office/drawing/2014/main" id="{E15CEC17-F0DF-425F-91E0-D9985B1334B4}"/>
              </a:ext>
            </a:extLst>
          </p:cNvPr>
          <p:cNvSpPr>
            <a:spLocks noGrp="1"/>
          </p:cNvSpPr>
          <p:nvPr>
            <p:ph idx="1"/>
          </p:nvPr>
        </p:nvSpPr>
        <p:spPr>
          <a:xfrm>
            <a:off x="650127" y="1200151"/>
            <a:ext cx="3588386" cy="1274108"/>
          </a:xfrm>
        </p:spPr>
        <p:txBody>
          <a:bodyPr/>
          <a:lstStyle/>
          <a:p>
            <a:pPr marL="0" indent="0">
              <a:buNone/>
            </a:pPr>
            <a:r>
              <a:rPr lang="en-GB" dirty="0"/>
              <a:t>A county of two halves:</a:t>
            </a:r>
          </a:p>
        </p:txBody>
      </p:sp>
      <p:graphicFrame>
        <p:nvGraphicFramePr>
          <p:cNvPr id="4" name="Chart 3">
            <a:extLst>
              <a:ext uri="{FF2B5EF4-FFF2-40B4-BE49-F238E27FC236}">
                <a16:creationId xmlns:a16="http://schemas.microsoft.com/office/drawing/2014/main" id="{326CFA6F-743B-4E31-98BA-E4B39237EEF5}"/>
              </a:ext>
            </a:extLst>
          </p:cNvPr>
          <p:cNvGraphicFramePr>
            <a:graphicFrameLocks/>
          </p:cNvGraphicFramePr>
          <p:nvPr>
            <p:extLst>
              <p:ext uri="{D42A27DB-BD31-4B8C-83A1-F6EECF244321}">
                <p14:modId xmlns:p14="http://schemas.microsoft.com/office/powerpoint/2010/main" val="3125795848"/>
              </p:ext>
            </p:extLst>
          </p:nvPr>
        </p:nvGraphicFramePr>
        <p:xfrm>
          <a:off x="4485939" y="131915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5">
            <a:extLst>
              <a:ext uri="{FF2B5EF4-FFF2-40B4-BE49-F238E27FC236}">
                <a16:creationId xmlns:a16="http://schemas.microsoft.com/office/drawing/2014/main" id="{51911287-0978-4A27-B325-B907A6D68A44}"/>
              </a:ext>
            </a:extLst>
          </p:cNvPr>
          <p:cNvGraphicFramePr>
            <a:graphicFrameLocks noGrp="1"/>
          </p:cNvGraphicFramePr>
          <p:nvPr>
            <p:extLst>
              <p:ext uri="{D42A27DB-BD31-4B8C-83A1-F6EECF244321}">
                <p14:modId xmlns:p14="http://schemas.microsoft.com/office/powerpoint/2010/main" val="1442624803"/>
              </p:ext>
            </p:extLst>
          </p:nvPr>
        </p:nvGraphicFramePr>
        <p:xfrm>
          <a:off x="534297" y="1847963"/>
          <a:ext cx="3451412" cy="2237061"/>
        </p:xfrm>
        <a:graphic>
          <a:graphicData uri="http://schemas.openxmlformats.org/drawingml/2006/table">
            <a:tbl>
              <a:tblPr firstRow="1" bandRow="1">
                <a:tableStyleId>{5C22544A-7EE6-4342-B048-85BDC9FD1C3A}</a:tableStyleId>
              </a:tblPr>
              <a:tblGrid>
                <a:gridCol w="1725706">
                  <a:extLst>
                    <a:ext uri="{9D8B030D-6E8A-4147-A177-3AD203B41FA5}">
                      <a16:colId xmlns:a16="http://schemas.microsoft.com/office/drawing/2014/main" val="4179294221"/>
                    </a:ext>
                  </a:extLst>
                </a:gridCol>
                <a:gridCol w="1725706">
                  <a:extLst>
                    <a:ext uri="{9D8B030D-6E8A-4147-A177-3AD203B41FA5}">
                      <a16:colId xmlns:a16="http://schemas.microsoft.com/office/drawing/2014/main" val="1592746966"/>
                    </a:ext>
                  </a:extLst>
                </a:gridCol>
              </a:tblGrid>
              <a:tr h="379400">
                <a:tc>
                  <a:txBody>
                    <a:bodyPr/>
                    <a:lstStyle/>
                    <a:p>
                      <a:r>
                        <a:rPr lang="en-GB" sz="1200" dirty="0"/>
                        <a:t>Cumbrian Coast</a:t>
                      </a:r>
                    </a:p>
                  </a:txBody>
                  <a:tcPr/>
                </a:tc>
                <a:tc>
                  <a:txBody>
                    <a:bodyPr/>
                    <a:lstStyle/>
                    <a:p>
                      <a:r>
                        <a:rPr lang="en-GB" sz="1200" dirty="0"/>
                        <a:t>Lake District National Park</a:t>
                      </a:r>
                    </a:p>
                  </a:txBody>
                  <a:tcPr/>
                </a:tc>
                <a:extLst>
                  <a:ext uri="{0D108BD9-81ED-4DB2-BD59-A6C34878D82A}">
                    <a16:rowId xmlns:a16="http://schemas.microsoft.com/office/drawing/2014/main" val="1762339998"/>
                  </a:ext>
                </a:extLst>
              </a:tr>
              <a:tr h="17798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Predominately industry</a:t>
                      </a:r>
                    </a:p>
                    <a:p>
                      <a:endParaRPr lang="en-GB" sz="1200" dirty="0"/>
                    </a:p>
                    <a:p>
                      <a:endParaRPr lang="en-GB" sz="1200" dirty="0"/>
                    </a:p>
                    <a:p>
                      <a:r>
                        <a:rPr lang="en-GB" sz="1200" dirty="0"/>
                        <a:t>Pre Covid situation: Existing poverty</a:t>
                      </a:r>
                    </a:p>
                    <a:p>
                      <a:endParaRPr lang="en-GB" sz="1200" dirty="0"/>
                    </a:p>
                    <a:p>
                      <a:r>
                        <a:rPr lang="en-GB" sz="1200" dirty="0"/>
                        <a:t>Existing vulnerable groups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Predominately tourism and leisure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Pre Covid situation: Affluent areas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Newly vulnerable groups</a:t>
                      </a:r>
                    </a:p>
                    <a:p>
                      <a:endParaRPr lang="en-GB" sz="1200" dirty="0"/>
                    </a:p>
                  </a:txBody>
                  <a:tcPr/>
                </a:tc>
                <a:extLst>
                  <a:ext uri="{0D108BD9-81ED-4DB2-BD59-A6C34878D82A}">
                    <a16:rowId xmlns:a16="http://schemas.microsoft.com/office/drawing/2014/main" val="3938897990"/>
                  </a:ext>
                </a:extLst>
              </a:tr>
            </a:tbl>
          </a:graphicData>
        </a:graphic>
      </p:graphicFrame>
    </p:spTree>
    <p:extLst>
      <p:ext uri="{BB962C8B-B14F-4D97-AF65-F5344CB8AC3E}">
        <p14:creationId xmlns:p14="http://schemas.microsoft.com/office/powerpoint/2010/main" val="168975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F6DE1-9B4B-4468-8E4C-25DFA8DC1CB8}"/>
              </a:ext>
            </a:extLst>
          </p:cNvPr>
          <p:cNvSpPr>
            <a:spLocks noGrp="1"/>
          </p:cNvSpPr>
          <p:nvPr>
            <p:ph type="title"/>
          </p:nvPr>
        </p:nvSpPr>
        <p:spPr>
          <a:xfrm>
            <a:off x="650127" y="121296"/>
            <a:ext cx="6384680" cy="642468"/>
          </a:xfrm>
        </p:spPr>
        <p:txBody>
          <a:bodyPr anchor="b">
            <a:normAutofit/>
          </a:bodyPr>
          <a:lstStyle/>
          <a:p>
            <a:r>
              <a:rPr lang="en-GB" dirty="0"/>
              <a:t>Child Poverty in West Cumbria: Through the Eyes of Professionals</a:t>
            </a:r>
          </a:p>
        </p:txBody>
      </p:sp>
      <p:sp>
        <p:nvSpPr>
          <p:cNvPr id="3" name="Content Placeholder 2">
            <a:extLst>
              <a:ext uri="{FF2B5EF4-FFF2-40B4-BE49-F238E27FC236}">
                <a16:creationId xmlns:a16="http://schemas.microsoft.com/office/drawing/2014/main" id="{B670AEE9-9EC8-45EE-AD5A-2D688B0505DB}"/>
              </a:ext>
            </a:extLst>
          </p:cNvPr>
          <p:cNvSpPr>
            <a:spLocks noGrp="1"/>
          </p:cNvSpPr>
          <p:nvPr>
            <p:ph idx="1"/>
          </p:nvPr>
        </p:nvSpPr>
        <p:spPr>
          <a:xfrm>
            <a:off x="650127" y="1200151"/>
            <a:ext cx="4450388" cy="3394472"/>
          </a:xfrm>
        </p:spPr>
        <p:txBody>
          <a:bodyPr anchor="t">
            <a:normAutofit/>
          </a:bodyPr>
          <a:lstStyle/>
          <a:p>
            <a:pPr marL="0" indent="0">
              <a:buNone/>
            </a:pPr>
            <a:r>
              <a:rPr lang="en-GB" dirty="0"/>
              <a:t>Child Poverty Rapid Response Paper (May 2020)</a:t>
            </a:r>
            <a:endParaRPr lang="en-GB" b="1" dirty="0"/>
          </a:p>
          <a:p>
            <a:pPr marL="179705" indent="-179705">
              <a:lnSpc>
                <a:spcPct val="120000"/>
              </a:lnSpc>
              <a:spcBef>
                <a:spcPts val="0"/>
              </a:spcBef>
            </a:pPr>
            <a:r>
              <a:rPr lang="en-GB" dirty="0"/>
              <a:t>Wellbeing </a:t>
            </a:r>
          </a:p>
          <a:p>
            <a:pPr marL="179705" indent="-179705">
              <a:lnSpc>
                <a:spcPct val="120000"/>
              </a:lnSpc>
              <a:spcBef>
                <a:spcPts val="0"/>
              </a:spcBef>
            </a:pPr>
            <a:r>
              <a:rPr lang="en-GB" dirty="0"/>
              <a:t>Education</a:t>
            </a:r>
          </a:p>
          <a:p>
            <a:pPr marL="179705" indent="-179705">
              <a:lnSpc>
                <a:spcPct val="120000"/>
              </a:lnSpc>
              <a:spcBef>
                <a:spcPts val="0"/>
              </a:spcBef>
            </a:pPr>
            <a:r>
              <a:rPr lang="en-GB" dirty="0"/>
              <a:t>Hardship</a:t>
            </a:r>
          </a:p>
          <a:p>
            <a:pPr marL="179705" indent="-179705"/>
            <a:endParaRPr lang="en-GB" dirty="0"/>
          </a:p>
          <a:p>
            <a:pPr marL="0" indent="0">
              <a:buNone/>
            </a:pPr>
            <a:r>
              <a:rPr lang="en-GB" dirty="0"/>
              <a:t>Child Poverty Webinar (October 2020) &amp; Follow Up Report (December 2020)</a:t>
            </a:r>
          </a:p>
          <a:p>
            <a:pPr marL="179705" indent="-179705">
              <a:lnSpc>
                <a:spcPct val="110000"/>
              </a:lnSpc>
              <a:spcBef>
                <a:spcPts val="0"/>
              </a:spcBef>
            </a:pPr>
            <a:r>
              <a:rPr lang="en-GB" dirty="0"/>
              <a:t>Early Years</a:t>
            </a:r>
          </a:p>
          <a:p>
            <a:pPr marL="179705" indent="-179705">
              <a:lnSpc>
                <a:spcPct val="110000"/>
              </a:lnSpc>
              <a:spcBef>
                <a:spcPts val="0"/>
              </a:spcBef>
            </a:pPr>
            <a:r>
              <a:rPr lang="en-GB" dirty="0"/>
              <a:t>Food insecurity</a:t>
            </a:r>
          </a:p>
          <a:p>
            <a:pPr marL="179705" indent="-179705">
              <a:lnSpc>
                <a:spcPct val="110000"/>
              </a:lnSpc>
              <a:spcBef>
                <a:spcPts val="0"/>
              </a:spcBef>
            </a:pPr>
            <a:r>
              <a:rPr lang="en-GB" dirty="0"/>
              <a:t>Digital exclusion</a:t>
            </a:r>
          </a:p>
          <a:p>
            <a:pPr marL="179705" indent="-179705">
              <a:lnSpc>
                <a:spcPct val="110000"/>
              </a:lnSpc>
              <a:spcBef>
                <a:spcPts val="0"/>
              </a:spcBef>
            </a:pPr>
            <a:r>
              <a:rPr lang="en-GB" dirty="0"/>
              <a:t>Health and wellbeing</a:t>
            </a:r>
          </a:p>
          <a:p>
            <a:pPr marL="179705" indent="-179705">
              <a:lnSpc>
                <a:spcPct val="110000"/>
              </a:lnSpc>
              <a:spcBef>
                <a:spcPts val="0"/>
              </a:spcBef>
            </a:pPr>
            <a:endParaRPr lang="en-GB" dirty="0"/>
          </a:p>
          <a:p>
            <a:pPr marL="179705" indent="-179705"/>
            <a:endParaRPr lang="en-GB" dirty="0"/>
          </a:p>
        </p:txBody>
      </p:sp>
      <p:pic>
        <p:nvPicPr>
          <p:cNvPr id="6" name="Picture 5">
            <a:extLst>
              <a:ext uri="{FF2B5EF4-FFF2-40B4-BE49-F238E27FC236}">
                <a16:creationId xmlns:a16="http://schemas.microsoft.com/office/drawing/2014/main" id="{4765BF18-6151-44EC-AADA-B651B5B7CCE7}"/>
              </a:ext>
            </a:extLst>
          </p:cNvPr>
          <p:cNvPicPr/>
          <p:nvPr/>
        </p:nvPicPr>
        <p:blipFill>
          <a:blip r:embed="rId3"/>
          <a:srcRect t="16145" b="7309"/>
          <a:stretch>
            <a:fillRect/>
          </a:stretch>
        </p:blipFill>
        <p:spPr bwMode="auto">
          <a:xfrm>
            <a:off x="5668229" y="1230713"/>
            <a:ext cx="2259667" cy="3333348"/>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ABF4B77E-7451-4507-BF78-34E51B4C963A}"/>
              </a:ext>
            </a:extLst>
          </p:cNvPr>
          <p:cNvPicPr/>
          <p:nvPr/>
        </p:nvPicPr>
        <p:blipFill>
          <a:blip r:embed="rId4"/>
          <a:stretch>
            <a:fillRect/>
          </a:stretch>
        </p:blipFill>
        <p:spPr>
          <a:xfrm rot="21063959">
            <a:off x="5631072" y="1200150"/>
            <a:ext cx="1799070" cy="3394472"/>
          </a:xfrm>
          <a:prstGeom prst="rect">
            <a:avLst/>
          </a:prstGeom>
          <a:noFill/>
        </p:spPr>
      </p:pic>
      <p:pic>
        <p:nvPicPr>
          <p:cNvPr id="7" name="Picture 6">
            <a:extLst>
              <a:ext uri="{FF2B5EF4-FFF2-40B4-BE49-F238E27FC236}">
                <a16:creationId xmlns:a16="http://schemas.microsoft.com/office/drawing/2014/main" id="{CBBF8B67-EA26-4952-9CA9-4499F03CEE0B}"/>
              </a:ext>
            </a:extLst>
          </p:cNvPr>
          <p:cNvPicPr/>
          <p:nvPr/>
        </p:nvPicPr>
        <p:blipFill>
          <a:blip r:embed="rId5"/>
          <a:stretch>
            <a:fillRect/>
          </a:stretch>
        </p:blipFill>
        <p:spPr bwMode="auto">
          <a:xfrm>
            <a:off x="5390334" y="1848883"/>
            <a:ext cx="2815456" cy="2026832"/>
          </a:xfrm>
          <a:prstGeom prst="rect">
            <a:avLst/>
          </a:prstGeom>
        </p:spPr>
      </p:pic>
    </p:spTree>
    <p:extLst>
      <p:ext uri="{BB962C8B-B14F-4D97-AF65-F5344CB8AC3E}">
        <p14:creationId xmlns:p14="http://schemas.microsoft.com/office/powerpoint/2010/main" val="357135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7000"/>
                            </p:stCondLst>
                            <p:childTnLst>
                              <p:par>
                                <p:cTn id="9" presetID="10" presetClass="entr" presetSubtype="0" fill="hold" nodeType="afterEffect">
                                  <p:stCondLst>
                                    <p:cond delay="5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D1C1-BDD7-47C8-9627-B91B3E188A8C}"/>
              </a:ext>
            </a:extLst>
          </p:cNvPr>
          <p:cNvSpPr>
            <a:spLocks noGrp="1"/>
          </p:cNvSpPr>
          <p:nvPr>
            <p:ph type="title"/>
          </p:nvPr>
        </p:nvSpPr>
        <p:spPr>
          <a:xfrm>
            <a:off x="650127" y="121296"/>
            <a:ext cx="6384680" cy="642468"/>
          </a:xfrm>
        </p:spPr>
        <p:txBody>
          <a:bodyPr anchor="b">
            <a:normAutofit/>
          </a:bodyPr>
          <a:lstStyle/>
          <a:p>
            <a:r>
              <a:rPr lang="en-GB" dirty="0"/>
              <a:t>Child Poverty in West Cumbria: Through the Eyes of Children and Young People</a:t>
            </a:r>
          </a:p>
        </p:txBody>
      </p:sp>
      <p:pic>
        <p:nvPicPr>
          <p:cNvPr id="4" name="Picture 3">
            <a:extLst>
              <a:ext uri="{FF2B5EF4-FFF2-40B4-BE49-F238E27FC236}">
                <a16:creationId xmlns:a16="http://schemas.microsoft.com/office/drawing/2014/main" id="{1DDAFF22-47EA-41A7-B2C5-066FBC66102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92724" y="1200151"/>
            <a:ext cx="2316727" cy="3394472"/>
          </a:xfrm>
          <a:prstGeom prst="rect">
            <a:avLst/>
          </a:prstGeom>
          <a:noFill/>
        </p:spPr>
      </p:pic>
      <p:sp>
        <p:nvSpPr>
          <p:cNvPr id="3" name="Content Placeholder 2">
            <a:extLst>
              <a:ext uri="{FF2B5EF4-FFF2-40B4-BE49-F238E27FC236}">
                <a16:creationId xmlns:a16="http://schemas.microsoft.com/office/drawing/2014/main" id="{B7F3584C-30C1-4163-A541-6CB561379114}"/>
              </a:ext>
            </a:extLst>
          </p:cNvPr>
          <p:cNvSpPr>
            <a:spLocks noGrp="1"/>
          </p:cNvSpPr>
          <p:nvPr>
            <p:ph idx="11"/>
          </p:nvPr>
        </p:nvSpPr>
        <p:spPr>
          <a:xfrm>
            <a:off x="4691952" y="1200151"/>
            <a:ext cx="3801921" cy="3394472"/>
          </a:xfrm>
        </p:spPr>
        <p:txBody>
          <a:bodyPr anchor="t">
            <a:normAutofit/>
          </a:bodyPr>
          <a:lstStyle/>
          <a:p>
            <a:pPr marL="0" indent="0">
              <a:lnSpc>
                <a:spcPct val="90000"/>
              </a:lnSpc>
              <a:buNone/>
            </a:pPr>
            <a:r>
              <a:rPr lang="en-GB" sz="1600" dirty="0"/>
              <a:t>Corona Diaries Book</a:t>
            </a:r>
          </a:p>
          <a:p>
            <a:pPr>
              <a:lnSpc>
                <a:spcPct val="110000"/>
              </a:lnSpc>
              <a:spcBef>
                <a:spcPts val="0"/>
              </a:spcBef>
            </a:pPr>
            <a:r>
              <a:rPr lang="en-GB" sz="1600" dirty="0"/>
              <a:t>The Virus</a:t>
            </a:r>
          </a:p>
          <a:p>
            <a:pPr>
              <a:lnSpc>
                <a:spcPct val="110000"/>
              </a:lnSpc>
              <a:spcBef>
                <a:spcPts val="0"/>
              </a:spcBef>
            </a:pPr>
            <a:r>
              <a:rPr lang="en-GB" sz="1600" dirty="0"/>
              <a:t>Family and Friends</a:t>
            </a:r>
          </a:p>
          <a:p>
            <a:pPr>
              <a:lnSpc>
                <a:spcPct val="110000"/>
              </a:lnSpc>
              <a:spcBef>
                <a:spcPts val="0"/>
              </a:spcBef>
            </a:pPr>
            <a:r>
              <a:rPr lang="en-GB" sz="1600" dirty="0"/>
              <a:t>Learning from Home</a:t>
            </a:r>
          </a:p>
          <a:p>
            <a:pPr>
              <a:lnSpc>
                <a:spcPct val="110000"/>
              </a:lnSpc>
              <a:spcBef>
                <a:spcPts val="0"/>
              </a:spcBef>
            </a:pPr>
            <a:r>
              <a:rPr lang="en-GB" sz="1600" dirty="0"/>
              <a:t>Exploring Outside</a:t>
            </a:r>
          </a:p>
          <a:p>
            <a:pPr>
              <a:lnSpc>
                <a:spcPct val="110000"/>
              </a:lnSpc>
              <a:spcBef>
                <a:spcPts val="0"/>
              </a:spcBef>
            </a:pPr>
            <a:r>
              <a:rPr lang="en-GB" sz="1600" dirty="0"/>
              <a:t>Getting Creative</a:t>
            </a:r>
          </a:p>
          <a:p>
            <a:pPr>
              <a:lnSpc>
                <a:spcPct val="110000"/>
              </a:lnSpc>
              <a:spcBef>
                <a:spcPts val="0"/>
              </a:spcBef>
            </a:pPr>
            <a:r>
              <a:rPr lang="en-GB" sz="1600" dirty="0"/>
              <a:t>Spreading Hope through Community Spirit</a:t>
            </a:r>
          </a:p>
          <a:p>
            <a:pPr>
              <a:lnSpc>
                <a:spcPct val="110000"/>
              </a:lnSpc>
              <a:spcBef>
                <a:spcPts val="0"/>
              </a:spcBef>
            </a:pPr>
            <a:r>
              <a:rPr lang="en-GB" sz="1600" dirty="0"/>
              <a:t>Back to School</a:t>
            </a:r>
          </a:p>
          <a:p>
            <a:pPr>
              <a:lnSpc>
                <a:spcPct val="90000"/>
              </a:lnSpc>
            </a:pPr>
            <a:endParaRPr lang="en-GB" sz="1600" dirty="0"/>
          </a:p>
          <a:p>
            <a:pPr marL="179705" indent="-179705">
              <a:lnSpc>
                <a:spcPct val="90000"/>
              </a:lnSpc>
            </a:pPr>
            <a:r>
              <a:rPr lang="en-GB" sz="1600" dirty="0"/>
              <a:t>Book to be launched March 2021.</a:t>
            </a:r>
          </a:p>
          <a:p>
            <a:pPr>
              <a:lnSpc>
                <a:spcPct val="90000"/>
              </a:lnSpc>
            </a:pPr>
            <a:r>
              <a:rPr lang="en-GB" sz="1600" dirty="0"/>
              <a:t>School workshops and projects with local partners to follow.</a:t>
            </a:r>
          </a:p>
        </p:txBody>
      </p:sp>
      <p:pic>
        <p:nvPicPr>
          <p:cNvPr id="5" name="Picture 4">
            <a:extLst>
              <a:ext uri="{FF2B5EF4-FFF2-40B4-BE49-F238E27FC236}">
                <a16:creationId xmlns:a16="http://schemas.microsoft.com/office/drawing/2014/main" id="{8E93062B-8BBB-4FAD-9515-7206C380815A}"/>
              </a:ext>
            </a:extLst>
          </p:cNvPr>
          <p:cNvPicPr/>
          <p:nvPr/>
        </p:nvPicPr>
        <p:blipFill>
          <a:blip r:embed="rId4"/>
          <a:stretch>
            <a:fillRect/>
          </a:stretch>
        </p:blipFill>
        <p:spPr>
          <a:xfrm rot="20857693">
            <a:off x="1238597" y="1260819"/>
            <a:ext cx="2538498" cy="3273135"/>
          </a:xfrm>
          <a:prstGeom prst="rect">
            <a:avLst/>
          </a:prstGeom>
        </p:spPr>
      </p:pic>
      <p:pic>
        <p:nvPicPr>
          <p:cNvPr id="6" name="Picture 5">
            <a:extLst>
              <a:ext uri="{FF2B5EF4-FFF2-40B4-BE49-F238E27FC236}">
                <a16:creationId xmlns:a16="http://schemas.microsoft.com/office/drawing/2014/main" id="{A26E5E9C-6803-4175-AD85-EC6A7553AF49}"/>
              </a:ext>
            </a:extLst>
          </p:cNvPr>
          <p:cNvPicPr/>
          <p:nvPr/>
        </p:nvPicPr>
        <p:blipFill>
          <a:blip r:embed="rId5"/>
          <a:stretch>
            <a:fillRect/>
          </a:stretch>
        </p:blipFill>
        <p:spPr>
          <a:xfrm>
            <a:off x="1497304" y="1200151"/>
            <a:ext cx="2107565" cy="3296920"/>
          </a:xfrm>
          <a:prstGeom prst="rect">
            <a:avLst/>
          </a:prstGeom>
        </p:spPr>
      </p:pic>
    </p:spTree>
    <p:extLst>
      <p:ext uri="{BB962C8B-B14F-4D97-AF65-F5344CB8AC3E}">
        <p14:creationId xmlns:p14="http://schemas.microsoft.com/office/powerpoint/2010/main" val="338819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7000"/>
                            </p:stCondLst>
                            <p:childTnLst>
                              <p:par>
                                <p:cTn id="9" presetID="10" presetClass="entr" presetSubtype="0" fill="hold" nodeType="afterEffect">
                                  <p:stCondLst>
                                    <p:cond delay="5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E905B-DDFA-435E-BC7C-975BEA23D945}"/>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0B29E0D8-995C-4C5C-B7E0-95F27E077BBD}"/>
              </a:ext>
            </a:extLst>
          </p:cNvPr>
          <p:cNvSpPr>
            <a:spLocks noGrp="1"/>
          </p:cNvSpPr>
          <p:nvPr>
            <p:ph idx="1"/>
          </p:nvPr>
        </p:nvSpPr>
        <p:spPr>
          <a:xfrm>
            <a:off x="650127" y="946873"/>
            <a:ext cx="7793947" cy="3394472"/>
          </a:xfrm>
        </p:spPr>
        <p:txBody>
          <a:bodyPr/>
          <a:lstStyle/>
          <a:p>
            <a:pPr marL="395605" lvl="1" indent="-179705" algn="just"/>
            <a:r>
              <a:rPr lang="en-GB" dirty="0"/>
              <a:t>Organisations must work collaboratively to every child experiences </a:t>
            </a:r>
            <a:r>
              <a:rPr lang="en-GB" b="1" i="1" dirty="0"/>
              <a:t>food security</a:t>
            </a:r>
            <a:r>
              <a:rPr lang="en-GB" dirty="0"/>
              <a:t>.  </a:t>
            </a:r>
          </a:p>
          <a:p>
            <a:pPr marL="395605" lvl="1" indent="-179705" algn="just"/>
            <a:r>
              <a:rPr lang="en-GB" b="1" i="1" dirty="0"/>
              <a:t>Digital exclusion</a:t>
            </a:r>
            <a:r>
              <a:rPr lang="en-GB" dirty="0"/>
              <a:t> is widening the attainment gap and must be addressed.</a:t>
            </a:r>
          </a:p>
          <a:p>
            <a:pPr marL="395605" lvl="1" indent="-179705" algn="just"/>
            <a:r>
              <a:rPr lang="en-GB" b="1" i="1" dirty="0"/>
              <a:t>Schools</a:t>
            </a:r>
            <a:r>
              <a:rPr lang="en-GB" dirty="0"/>
              <a:t> are key anchor institutions and should be viewed accordingly.</a:t>
            </a:r>
            <a:endParaRPr lang="en-US"/>
          </a:p>
          <a:p>
            <a:pPr marL="395605" lvl="1" indent="-179705" algn="just"/>
            <a:r>
              <a:rPr lang="en-GB" dirty="0"/>
              <a:t>Trust in the local expertise and ability of local community group by </a:t>
            </a:r>
            <a:r>
              <a:rPr lang="en-GB" b="1" i="1" dirty="0"/>
              <a:t>sharing power</a:t>
            </a:r>
            <a:r>
              <a:rPr lang="en-GB" dirty="0"/>
              <a:t>. </a:t>
            </a:r>
          </a:p>
          <a:p>
            <a:pPr marL="395605" lvl="1" indent="-179705" algn="just"/>
            <a:r>
              <a:rPr lang="en-GB" dirty="0"/>
              <a:t>Listen to, and respond to, the </a:t>
            </a:r>
            <a:r>
              <a:rPr lang="en-GB" b="1" i="1" dirty="0"/>
              <a:t>voice of the child</a:t>
            </a:r>
            <a:r>
              <a:rPr lang="en-GB" dirty="0"/>
              <a:t>.</a:t>
            </a:r>
            <a:endParaRPr lang="en-US" dirty="0"/>
          </a:p>
          <a:p>
            <a:pPr marL="395605" lvl="1" indent="-179705" algn="just"/>
            <a:r>
              <a:rPr lang="en-GB" dirty="0"/>
              <a:t>Champion the benefits of </a:t>
            </a:r>
            <a:r>
              <a:rPr lang="en-GB" b="1" i="1" dirty="0"/>
              <a:t>collaboration</a:t>
            </a:r>
            <a:r>
              <a:rPr lang="en-GB" dirty="0"/>
              <a:t> and data sharing.</a:t>
            </a:r>
            <a:endParaRPr lang="en-US" dirty="0"/>
          </a:p>
          <a:p>
            <a:pPr marL="215900" lvl="1" indent="0" algn="just">
              <a:buNone/>
            </a:pPr>
            <a:endParaRPr lang="en-GB" dirty="0"/>
          </a:p>
          <a:p>
            <a:pPr marL="0" indent="0" algn="just">
              <a:buNone/>
            </a:pPr>
            <a:r>
              <a:rPr lang="en-GB" b="1" dirty="0"/>
              <a:t>WCCPF recommend the formation of a therapeutic community along these lines as a starting point:</a:t>
            </a:r>
            <a:endParaRPr lang="en-US" dirty="0"/>
          </a:p>
          <a:p>
            <a:pPr marL="179705" indent="-179705" algn="ctr"/>
            <a:r>
              <a:rPr lang="en-GB" i="1" dirty="0"/>
              <a:t>"in order to realise their potential as individuals and active citizens, children require an environment that fosters personal growth. They need to form relationships with others in an atmosphere of trust and security, they need to be valued, accepted and supported by those around them and they need to take real responsibility for themselves, others and their environment" (Oxford Health Complex Needs Service, 2018).</a:t>
            </a:r>
            <a:endParaRPr lang="en-US" dirty="0"/>
          </a:p>
          <a:p>
            <a:pPr marL="179705" indent="-179705"/>
            <a:endParaRPr lang="en-US" dirty="0"/>
          </a:p>
        </p:txBody>
      </p:sp>
    </p:spTree>
    <p:extLst>
      <p:ext uri="{BB962C8B-B14F-4D97-AF65-F5344CB8AC3E}">
        <p14:creationId xmlns:p14="http://schemas.microsoft.com/office/powerpoint/2010/main" val="349683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05869-872E-4850-8FFD-F954B4392DC6}"/>
              </a:ext>
            </a:extLst>
          </p:cNvPr>
          <p:cNvSpPr>
            <a:spLocks noGrp="1"/>
          </p:cNvSpPr>
          <p:nvPr>
            <p:ph type="title"/>
          </p:nvPr>
        </p:nvSpPr>
        <p:spPr/>
        <p:txBody>
          <a:bodyPr/>
          <a:lstStyle/>
          <a:p>
            <a:r>
              <a:rPr lang="en-GB" dirty="0"/>
              <a:t>References </a:t>
            </a:r>
          </a:p>
        </p:txBody>
      </p:sp>
      <p:sp>
        <p:nvSpPr>
          <p:cNvPr id="3" name="Content Placeholder 2">
            <a:extLst>
              <a:ext uri="{FF2B5EF4-FFF2-40B4-BE49-F238E27FC236}">
                <a16:creationId xmlns:a16="http://schemas.microsoft.com/office/drawing/2014/main" id="{92F5F3CE-5481-4C5E-BBA8-D17ABA3C6077}"/>
              </a:ext>
            </a:extLst>
          </p:cNvPr>
          <p:cNvSpPr>
            <a:spLocks noGrp="1"/>
          </p:cNvSpPr>
          <p:nvPr>
            <p:ph idx="1"/>
          </p:nvPr>
        </p:nvSpPr>
        <p:spPr>
          <a:xfrm>
            <a:off x="306474" y="874514"/>
            <a:ext cx="8689311" cy="3394472"/>
          </a:xfrm>
        </p:spPr>
        <p:txBody>
          <a:bodyPr/>
          <a:lstStyle/>
          <a:p>
            <a:pPr marL="0" indent="-457200">
              <a:spcBef>
                <a:spcPts val="600"/>
              </a:spcBef>
              <a:buNone/>
            </a:pPr>
            <a:r>
              <a:rPr lang="en-GB" sz="800" dirty="0">
                <a:latin typeface="+mn-lt"/>
                <a:ea typeface="Calibri" panose="020F0502020204030204" pitchFamily="34" charset="0"/>
                <a:cs typeface="Times New Roman" panose="02020603050405020304" pitchFamily="18" charset="0"/>
              </a:rPr>
              <a:t>Crowley, A., &amp; </a:t>
            </a:r>
            <a:r>
              <a:rPr lang="en-GB" sz="800" dirty="0" err="1">
                <a:latin typeface="+mn-lt"/>
                <a:ea typeface="Calibri" panose="020F0502020204030204" pitchFamily="34" charset="0"/>
                <a:cs typeface="Times New Roman" panose="02020603050405020304" pitchFamily="18" charset="0"/>
              </a:rPr>
              <a:t>Vulliamy</a:t>
            </a:r>
            <a:r>
              <a:rPr lang="en-GB" sz="800" dirty="0">
                <a:latin typeface="+mn-lt"/>
                <a:ea typeface="Calibri" panose="020F0502020204030204" pitchFamily="34" charset="0"/>
                <a:cs typeface="Times New Roman" panose="02020603050405020304" pitchFamily="18" charset="0"/>
              </a:rPr>
              <a:t>, C. (2007). </a:t>
            </a:r>
            <a:r>
              <a:rPr lang="en-GB" sz="800" i="1" dirty="0">
                <a:latin typeface="+mn-lt"/>
                <a:ea typeface="Calibri" panose="020F0502020204030204" pitchFamily="34" charset="0"/>
                <a:cs typeface="Times New Roman" panose="02020603050405020304" pitchFamily="18" charset="0"/>
              </a:rPr>
              <a:t>Listen up. Children and Young People Talk: About Poverty</a:t>
            </a:r>
            <a:r>
              <a:rPr lang="en-GB" sz="800" dirty="0">
                <a:latin typeface="+mn-lt"/>
                <a:ea typeface="Calibri" panose="020F0502020204030204" pitchFamily="34" charset="0"/>
                <a:cs typeface="Times New Roman" panose="02020603050405020304" pitchFamily="18" charset="0"/>
              </a:rPr>
              <a:t>. Available at </a:t>
            </a:r>
            <a:r>
              <a:rPr lang="en-GB" sz="800" u="sng" dirty="0">
                <a:solidFill>
                  <a:srgbClr val="0563C1"/>
                </a:solidFill>
                <a:latin typeface="+mn-lt"/>
                <a:ea typeface="Calibri" panose="020F0502020204030204" pitchFamily="34" charset="0"/>
                <a:cs typeface="Times New Roman" panose="02020603050405020304" pitchFamily="18" charset="0"/>
                <a:hlinkClick r:id="rId2"/>
              </a:rPr>
              <a:t>https://resourcecentre.savethechildren.net/sites/default/files/documents/4631.pdf</a:t>
            </a:r>
            <a:r>
              <a:rPr lang="en-GB" sz="800" dirty="0">
                <a:latin typeface="+mn-lt"/>
                <a:ea typeface="Calibri" panose="020F0502020204030204" pitchFamily="34" charset="0"/>
                <a:cs typeface="Times New Roman" panose="02020603050405020304" pitchFamily="18" charset="0"/>
              </a:rPr>
              <a:t> (accessed on 15.6.19)</a:t>
            </a:r>
          </a:p>
          <a:p>
            <a:pPr marL="0" indent="-457200">
              <a:spcBef>
                <a:spcPts val="600"/>
              </a:spcBef>
              <a:buNone/>
            </a:pPr>
            <a:r>
              <a:rPr lang="en-GB" sz="800" dirty="0">
                <a:latin typeface="+mn-lt"/>
                <a:ea typeface="Calibri" panose="020F0502020204030204" pitchFamily="34" charset="0"/>
                <a:cs typeface="Times New Roman" panose="02020603050405020304" pitchFamily="18" charset="0"/>
              </a:rPr>
              <a:t>Department for Work and Pensions (2020). </a:t>
            </a:r>
            <a:r>
              <a:rPr lang="en-GB" sz="800" i="1" dirty="0">
                <a:latin typeface="+mn-lt"/>
                <a:ea typeface="Calibri" panose="020F0502020204030204" pitchFamily="34" charset="0"/>
                <a:cs typeface="Times New Roman" panose="02020603050405020304" pitchFamily="18" charset="0"/>
              </a:rPr>
              <a:t>Universal Credit statistics: 29 April 2013 to 10 September 2020</a:t>
            </a:r>
            <a:r>
              <a:rPr lang="en-GB" sz="800" dirty="0">
                <a:latin typeface="+mn-lt"/>
                <a:ea typeface="Calibri" panose="020F0502020204030204" pitchFamily="34" charset="0"/>
                <a:cs typeface="Times New Roman" panose="02020603050405020304" pitchFamily="18" charset="0"/>
              </a:rPr>
              <a:t>. Available at: </a:t>
            </a:r>
            <a:r>
              <a:rPr lang="en-GB" sz="800" dirty="0">
                <a:latin typeface="+mn-lt"/>
                <a:ea typeface="Calibri" panose="020F0502020204030204" pitchFamily="34" charset="0"/>
                <a:cs typeface="Times New Roman" panose="02020603050405020304" pitchFamily="18" charset="0"/>
                <a:hlinkClick r:id="rId3"/>
              </a:rPr>
              <a:t>https://www.gov.uk/government/statistics/universal-credit-statistics-29-april-2013-to-10-september-2020</a:t>
            </a:r>
            <a:r>
              <a:rPr lang="en-GB" sz="800" dirty="0">
                <a:latin typeface="+mn-lt"/>
                <a:ea typeface="Calibri" panose="020F0502020204030204" pitchFamily="34" charset="0"/>
                <a:cs typeface="Times New Roman" panose="02020603050405020304" pitchFamily="18" charset="0"/>
              </a:rPr>
              <a:t> [accessed on 07.11.2020].</a:t>
            </a:r>
          </a:p>
          <a:p>
            <a:pPr marL="0" indent="-457200">
              <a:spcBef>
                <a:spcPts val="600"/>
              </a:spcBef>
              <a:buNone/>
            </a:pPr>
            <a:r>
              <a:rPr lang="en-GB" sz="800" dirty="0" err="1">
                <a:latin typeface="+mn-lt"/>
              </a:rPr>
              <a:t>Dury</a:t>
            </a:r>
            <a:r>
              <a:rPr lang="en-GB" sz="800" dirty="0">
                <a:latin typeface="+mn-lt"/>
              </a:rPr>
              <a:t>, et al., (2020). </a:t>
            </a:r>
            <a:r>
              <a:rPr lang="en-GB" sz="800" dirty="0">
                <a:ea typeface="Calibri" panose="020F0502020204030204" pitchFamily="34" charset="0"/>
                <a:cs typeface="Times New Roman" panose="02020603050405020304" pitchFamily="18" charset="0"/>
              </a:rPr>
              <a:t>Psychological insights for facilitating community resilience to respond to consequences of the Covid-19 pandemic. British Psychological Society. Available at </a:t>
            </a:r>
            <a:r>
              <a:rPr lang="en-GB" sz="800" dirty="0">
                <a:ea typeface="Calibri" panose="020F0502020204030204" pitchFamily="34" charset="0"/>
                <a:cs typeface="Times New Roman" panose="02020603050405020304" pitchFamily="18" charset="0"/>
                <a:hlinkClick r:id="rId4"/>
              </a:rPr>
              <a:t>https://www.bps.org.uk/sites/www.bps.org.uk/files/Policy/Policy%20-%20Files/Facilitating%20community%20resilience%20to%20respond%20to%20consequences%20of%20Covid-19.pdf</a:t>
            </a:r>
            <a:r>
              <a:rPr lang="en-GB" sz="800" dirty="0">
                <a:ea typeface="Calibri" panose="020F0502020204030204" pitchFamily="34" charset="0"/>
                <a:cs typeface="Times New Roman" panose="02020603050405020304" pitchFamily="18" charset="0"/>
              </a:rPr>
              <a:t>  [accessed on 07.11.2020]. </a:t>
            </a:r>
          </a:p>
          <a:p>
            <a:pPr marL="0" indent="-457200">
              <a:spcBef>
                <a:spcPts val="600"/>
              </a:spcBef>
              <a:buNone/>
            </a:pPr>
            <a:r>
              <a:rPr lang="en-GB" sz="800" dirty="0">
                <a:latin typeface="+mn-lt"/>
              </a:rPr>
              <a:t>End Child Poverty (2020). </a:t>
            </a:r>
            <a:r>
              <a:rPr lang="en-GB" sz="800" i="1" dirty="0">
                <a:latin typeface="+mn-lt"/>
              </a:rPr>
              <a:t>Child Poverty in Your Area</a:t>
            </a:r>
            <a:r>
              <a:rPr lang="en-GB" sz="800" dirty="0">
                <a:latin typeface="+mn-lt"/>
              </a:rPr>
              <a:t>. Available at: </a:t>
            </a:r>
            <a:r>
              <a:rPr lang="en-GB" sz="800" dirty="0">
                <a:latin typeface="+mn-lt"/>
                <a:hlinkClick r:id="rId5"/>
              </a:rPr>
              <a:t>http://www.endchildpoverty.org.uk/child-poverty-in-your-area-201415-201819/</a:t>
            </a:r>
            <a:r>
              <a:rPr lang="en-GB" sz="800" dirty="0">
                <a:latin typeface="+mn-lt"/>
              </a:rPr>
              <a:t>   </a:t>
            </a:r>
            <a:r>
              <a:rPr lang="en-GB" sz="800" dirty="0">
                <a:ea typeface="Calibri" panose="020F0502020204030204" pitchFamily="34" charset="0"/>
                <a:cs typeface="Times New Roman" panose="02020603050405020304" pitchFamily="18" charset="0"/>
              </a:rPr>
              <a:t>[accessed on 07.11.2020].</a:t>
            </a:r>
          </a:p>
          <a:p>
            <a:pPr marL="0" indent="-457200">
              <a:spcBef>
                <a:spcPts val="600"/>
              </a:spcBef>
              <a:buNone/>
            </a:pPr>
            <a:r>
              <a:rPr lang="en-GB" sz="800" dirty="0">
                <a:latin typeface="+mn-lt"/>
                <a:ea typeface="Calibri" panose="020F0502020204030204" pitchFamily="34" charset="0"/>
                <a:cs typeface="Times New Roman" panose="02020603050405020304" pitchFamily="18" charset="0"/>
              </a:rPr>
              <a:t>Eurostat (2019). </a:t>
            </a:r>
            <a:r>
              <a:rPr lang="en-GB" sz="800" i="1" dirty="0">
                <a:latin typeface="+mn-lt"/>
                <a:ea typeface="Calibri" panose="020F0502020204030204" pitchFamily="34" charset="0"/>
                <a:cs typeface="Times New Roman" panose="02020603050405020304" pitchFamily="18" charset="0"/>
              </a:rPr>
              <a:t>Statistics on young people neither in employment nor in education or training</a:t>
            </a:r>
            <a:r>
              <a:rPr lang="en-GB" sz="800" dirty="0">
                <a:latin typeface="+mn-lt"/>
                <a:ea typeface="Calibri" panose="020F0502020204030204" pitchFamily="34" charset="0"/>
                <a:cs typeface="Times New Roman" panose="02020603050405020304" pitchFamily="18" charset="0"/>
              </a:rPr>
              <a:t>. Available at: </a:t>
            </a:r>
            <a:r>
              <a:rPr lang="en-GB" sz="800" u="sng" dirty="0">
                <a:solidFill>
                  <a:srgbClr val="0563C1"/>
                </a:solidFill>
                <a:latin typeface="+mn-lt"/>
                <a:ea typeface="Calibri" panose="020F0502020204030204" pitchFamily="34" charset="0"/>
                <a:cs typeface="Times New Roman" panose="02020603050405020304" pitchFamily="18" charset="0"/>
                <a:hlinkClick r:id="rId6"/>
              </a:rPr>
              <a:t>https://ec.europa.eu/eurostat/statistics</a:t>
            </a:r>
            <a:r>
              <a:rPr lang="en-GB" sz="800" u="sng" dirty="0">
                <a:solidFill>
                  <a:srgbClr val="0563C1"/>
                </a:solidFill>
                <a:latin typeface="+mn-lt"/>
                <a:ea typeface="Calibri" panose="020F0502020204030204" pitchFamily="34" charset="0"/>
                <a:cs typeface="Times New Roman" panose="02020603050405020304" pitchFamily="18" charset="0"/>
              </a:rPr>
              <a:t> </a:t>
            </a:r>
            <a:r>
              <a:rPr lang="en-GB" sz="800" dirty="0">
                <a:ea typeface="Calibri" panose="020F0502020204030204" pitchFamily="34" charset="0"/>
                <a:cs typeface="Times New Roman" panose="02020603050405020304" pitchFamily="18" charset="0"/>
              </a:rPr>
              <a:t>(accessed on 15.6.19)</a:t>
            </a:r>
          </a:p>
          <a:p>
            <a:pPr marL="0" indent="-457200">
              <a:spcBef>
                <a:spcPts val="600"/>
              </a:spcBef>
              <a:buNone/>
            </a:pPr>
            <a:r>
              <a:rPr lang="en-GB" sz="800" dirty="0">
                <a:latin typeface="+mn-lt"/>
                <a:ea typeface="Calibri" panose="020F0502020204030204" pitchFamily="34" charset="0"/>
                <a:cs typeface="Times New Roman" panose="02020603050405020304" pitchFamily="18" charset="0"/>
              </a:rPr>
              <a:t>Institute for Public Policy Research (2020). </a:t>
            </a:r>
            <a:r>
              <a:rPr lang="en-GB" sz="800" i="1" dirty="0">
                <a:latin typeface="+mn-lt"/>
                <a:ea typeface="Calibri" panose="020F0502020204030204" pitchFamily="34" charset="0"/>
                <a:cs typeface="Times New Roman" panose="02020603050405020304" pitchFamily="18" charset="0"/>
              </a:rPr>
              <a:t>1.1 million more people face poverty at end of 2020 as a result of coronavirus pandemic, finds IPPR</a:t>
            </a:r>
            <a:r>
              <a:rPr lang="en-GB" sz="800" dirty="0">
                <a:latin typeface="+mn-lt"/>
                <a:ea typeface="Calibri" panose="020F0502020204030204" pitchFamily="34" charset="0"/>
                <a:cs typeface="Times New Roman" panose="02020603050405020304" pitchFamily="18" charset="0"/>
              </a:rPr>
              <a:t>. Available at [accessed on 22.11.20].</a:t>
            </a:r>
          </a:p>
          <a:p>
            <a:pPr marL="0" indent="-457200">
              <a:spcBef>
                <a:spcPts val="600"/>
              </a:spcBef>
              <a:buNone/>
            </a:pPr>
            <a:r>
              <a:rPr lang="en-GB" sz="800" dirty="0">
                <a:latin typeface="+mn-lt"/>
                <a:ea typeface="Calibri" panose="020F0502020204030204" pitchFamily="34" charset="0"/>
                <a:cs typeface="Times New Roman" panose="02020603050405020304" pitchFamily="18" charset="0"/>
              </a:rPr>
              <a:t>Ridge, T. (2011). The everyday costs of poverty in childhood: A review of qualitative research exploring the lives and experiences of low</a:t>
            </a:r>
            <a:r>
              <a:rPr lang="en-GB" sz="800" dirty="0">
                <a:latin typeface="+mn-lt"/>
                <a:ea typeface="Calibri" panose="020F0502020204030204" pitchFamily="34" charset="0"/>
                <a:cs typeface="Cambria Math" panose="02040503050406030204" pitchFamily="18" charset="0"/>
              </a:rPr>
              <a:t>‐</a:t>
            </a:r>
            <a:r>
              <a:rPr lang="en-GB" sz="800" dirty="0">
                <a:latin typeface="+mn-lt"/>
                <a:ea typeface="Calibri" panose="020F0502020204030204" pitchFamily="34" charset="0"/>
                <a:cs typeface="Times New Roman" panose="02020603050405020304" pitchFamily="18" charset="0"/>
              </a:rPr>
              <a:t>income children in the UK. </a:t>
            </a:r>
            <a:r>
              <a:rPr lang="en-GB" sz="800" i="1" dirty="0">
                <a:latin typeface="+mn-lt"/>
                <a:ea typeface="Calibri" panose="020F0502020204030204" pitchFamily="34" charset="0"/>
                <a:cs typeface="Times New Roman" panose="02020603050405020304" pitchFamily="18" charset="0"/>
              </a:rPr>
              <a:t>Children &amp; Society</a:t>
            </a:r>
            <a:r>
              <a:rPr lang="en-GB" sz="800" dirty="0">
                <a:latin typeface="+mn-lt"/>
                <a:ea typeface="Calibri" panose="020F0502020204030204" pitchFamily="34" charset="0"/>
                <a:cs typeface="Times New Roman" panose="02020603050405020304" pitchFamily="18" charset="0"/>
              </a:rPr>
              <a:t>, 25(1), 73-84.</a:t>
            </a:r>
          </a:p>
          <a:p>
            <a:pPr marL="0" indent="-457200">
              <a:spcBef>
                <a:spcPts val="600"/>
              </a:spcBef>
              <a:buNone/>
            </a:pPr>
            <a:r>
              <a:rPr lang="en-GB" sz="800" dirty="0">
                <a:latin typeface="+mn-lt"/>
                <a:ea typeface="Calibri" panose="020F0502020204030204" pitchFamily="34" charset="0"/>
                <a:cs typeface="Times New Roman" panose="02020603050405020304" pitchFamily="18" charset="0"/>
              </a:rPr>
              <a:t>The Children’s Society (2016). </a:t>
            </a:r>
            <a:r>
              <a:rPr lang="en-GB" sz="800" i="1" dirty="0">
                <a:latin typeface="+mn-lt"/>
                <a:ea typeface="Calibri" panose="020F0502020204030204" pitchFamily="34" charset="0"/>
                <a:cs typeface="Times New Roman" panose="02020603050405020304" pitchFamily="18" charset="0"/>
              </a:rPr>
              <a:t>Poor Mental Health: The links between child poverty and mental health problems</a:t>
            </a:r>
            <a:r>
              <a:rPr lang="en-GB" sz="800" dirty="0">
                <a:latin typeface="+mn-lt"/>
                <a:ea typeface="Calibri" panose="020F0502020204030204" pitchFamily="34" charset="0"/>
                <a:cs typeface="Times New Roman" panose="02020603050405020304" pitchFamily="18" charset="0"/>
              </a:rPr>
              <a:t>. Available at: </a:t>
            </a:r>
            <a:r>
              <a:rPr lang="en-GB" sz="800" u="sng" dirty="0">
                <a:solidFill>
                  <a:srgbClr val="0563C1"/>
                </a:solidFill>
                <a:latin typeface="+mn-lt"/>
                <a:ea typeface="Calibri" panose="020F0502020204030204" pitchFamily="34" charset="0"/>
                <a:cs typeface="Times New Roman" panose="02020603050405020304" pitchFamily="18" charset="0"/>
                <a:hlinkClick r:id="rId7"/>
              </a:rPr>
              <a:t>https://www.childrenssociety.org.uk/sites/default/files/poor_mental_health_report.pdf</a:t>
            </a:r>
            <a:r>
              <a:rPr lang="en-GB" sz="800" dirty="0">
                <a:latin typeface="+mn-lt"/>
                <a:ea typeface="Calibri" panose="020F0502020204030204" pitchFamily="34" charset="0"/>
                <a:cs typeface="Times New Roman" panose="02020603050405020304" pitchFamily="18" charset="0"/>
              </a:rPr>
              <a:t> (accessed on 15.6.19)</a:t>
            </a:r>
          </a:p>
          <a:p>
            <a:pPr marL="0" indent="-457200">
              <a:spcBef>
                <a:spcPts val="600"/>
              </a:spcBef>
              <a:buNone/>
            </a:pPr>
            <a:r>
              <a:rPr lang="en-GB" sz="800" dirty="0">
                <a:latin typeface="+mn-lt"/>
              </a:rPr>
              <a:t>Wilson, S. (2020a). Child Poverty: </a:t>
            </a:r>
            <a:r>
              <a:rPr lang="en-GB" sz="800" i="1" dirty="0">
                <a:latin typeface="+mn-lt"/>
              </a:rPr>
              <a:t>The impact of COVID-19 on families in West Cumbria</a:t>
            </a:r>
            <a:r>
              <a:rPr lang="en-GB" sz="800" dirty="0">
                <a:latin typeface="+mn-lt"/>
              </a:rPr>
              <a:t>. Available at: </a:t>
            </a:r>
            <a:r>
              <a:rPr lang="en-GB" sz="800" u="sng" dirty="0">
                <a:latin typeface="+mn-lt"/>
                <a:hlinkClick r:id="rId8"/>
              </a:rPr>
              <a:t>https://clok.uclan.ac.uk/33498/1/WCCPF%20Child%20Poverty%20and%20COVID-19%20May%202020.pdf</a:t>
            </a:r>
            <a:r>
              <a:rPr lang="en-GB" sz="800" dirty="0">
                <a:latin typeface="+mn-lt"/>
              </a:rPr>
              <a:t> [accessed on 07.11.2020]. </a:t>
            </a:r>
          </a:p>
          <a:p>
            <a:pPr marL="0" indent="-457200">
              <a:spcBef>
                <a:spcPts val="600"/>
              </a:spcBef>
              <a:buNone/>
            </a:pPr>
            <a:r>
              <a:rPr lang="en-GB" sz="800" dirty="0">
                <a:latin typeface="+mn-lt"/>
              </a:rPr>
              <a:t>Wilson, S. (2020b). </a:t>
            </a:r>
            <a:r>
              <a:rPr lang="en-GB" sz="800" dirty="0">
                <a:ea typeface="Calibri" panose="020F0502020204030204" pitchFamily="34" charset="0"/>
                <a:cs typeface="Times New Roman" panose="02020603050405020304" pitchFamily="18" charset="0"/>
              </a:rPr>
              <a:t>Coronavirus aftermath: how do communities recover from trauma? The Conversation. Available at: </a:t>
            </a:r>
            <a:r>
              <a:rPr lang="en-GB" sz="800" dirty="0">
                <a:ea typeface="Calibri" panose="020F0502020204030204" pitchFamily="34" charset="0"/>
                <a:cs typeface="Times New Roman" panose="02020603050405020304" pitchFamily="18" charset="0"/>
                <a:hlinkClick r:id="rId9"/>
              </a:rPr>
              <a:t>https://theconversation.com/coronavirus-aftermath-how-do-communities-recover-from-trauma-134967</a:t>
            </a:r>
            <a:r>
              <a:rPr lang="en-GB" sz="800" dirty="0">
                <a:ea typeface="Calibri" panose="020F0502020204030204" pitchFamily="34" charset="0"/>
                <a:cs typeface="Times New Roman" panose="02020603050405020304" pitchFamily="18" charset="0"/>
              </a:rPr>
              <a:t> [accessed on 07.11.2020]. </a:t>
            </a:r>
          </a:p>
          <a:p>
            <a:pPr marL="0" indent="-457200">
              <a:spcBef>
                <a:spcPts val="600"/>
              </a:spcBef>
              <a:buNone/>
            </a:pPr>
            <a:r>
              <a:rPr lang="en-GB" sz="800" dirty="0">
                <a:latin typeface="+mn-lt"/>
              </a:rPr>
              <a:t>Wilson, S. (2020c). Community Renewal After Covid-19. In: European Federation Psychologists Association, </a:t>
            </a:r>
            <a:r>
              <a:rPr lang="en-GB" sz="800" i="1" dirty="0">
                <a:latin typeface="+mn-lt"/>
              </a:rPr>
              <a:t>Community renewal following COVID-19</a:t>
            </a:r>
            <a:r>
              <a:rPr lang="en-GB" sz="800" dirty="0">
                <a:latin typeface="+mn-lt"/>
              </a:rPr>
              <a:t>, 4 June 2020, Webinar.</a:t>
            </a:r>
          </a:p>
          <a:p>
            <a:pPr marL="0" indent="-457200">
              <a:spcBef>
                <a:spcPts val="600"/>
              </a:spcBef>
              <a:buNone/>
            </a:pPr>
            <a:r>
              <a:rPr lang="en-GB" sz="800" dirty="0">
                <a:latin typeface="+mn-lt"/>
              </a:rPr>
              <a:t>Wilson, S. (2020d). </a:t>
            </a:r>
            <a:r>
              <a:rPr lang="en-GB" sz="800" i="1" dirty="0">
                <a:latin typeface="+mn-lt"/>
              </a:rPr>
              <a:t>Action for Youth Citizenship - A moral imperative.</a:t>
            </a:r>
            <a:r>
              <a:rPr lang="en-GB" sz="800" dirty="0">
                <a:latin typeface="+mn-lt"/>
              </a:rPr>
              <a:t> Available at:  </a:t>
            </a:r>
            <a:r>
              <a:rPr lang="en-GB" sz="800" u="sng" dirty="0">
                <a:latin typeface="+mn-lt"/>
                <a:hlinkClick r:id="rId10"/>
              </a:rPr>
              <a:t>https://www.uclan.ac.uk/research/explore/groups/assets/action-for-youth-citizenship-suzanne-wilson.pdf</a:t>
            </a:r>
            <a:r>
              <a:rPr lang="en-GB" sz="800" dirty="0">
                <a:latin typeface="+mn-lt"/>
              </a:rPr>
              <a:t> [accessed on 07.11.2020].</a:t>
            </a:r>
          </a:p>
          <a:p>
            <a:pPr marL="0" indent="-457200">
              <a:spcBef>
                <a:spcPts val="600"/>
              </a:spcBef>
              <a:buNone/>
            </a:pPr>
            <a:r>
              <a:rPr lang="en-GB" sz="800" dirty="0">
                <a:latin typeface="+mn-lt"/>
              </a:rPr>
              <a:t>Wilson, S., et al. (in press). </a:t>
            </a:r>
            <a:r>
              <a:rPr lang="en-GB" sz="800" i="1" dirty="0">
                <a:latin typeface="+mn-lt"/>
              </a:rPr>
              <a:t>Building a Therapeutic Community around Children Experiencing Poverty</a:t>
            </a:r>
            <a:r>
              <a:rPr lang="en-GB" sz="800" dirty="0">
                <a:latin typeface="+mn-lt"/>
              </a:rPr>
              <a:t>. </a:t>
            </a:r>
          </a:p>
          <a:p>
            <a:pPr marL="0" indent="-457200">
              <a:spcBef>
                <a:spcPts val="600"/>
              </a:spcBef>
              <a:buNone/>
            </a:pPr>
            <a:r>
              <a:rPr lang="en-GB" sz="800" dirty="0">
                <a:latin typeface="+mn-lt"/>
              </a:rPr>
              <a:t>Wilson, S., et al. (2020a). </a:t>
            </a:r>
            <a:r>
              <a:rPr lang="en-GB" sz="800" i="1" dirty="0">
                <a:latin typeface="+mn-lt"/>
              </a:rPr>
              <a:t>Response to Parliamentary Select Committee on the impact of COVID-19 on Left behind white pupils from disadvantaged backgrounds: Call for Evidence. </a:t>
            </a:r>
            <a:r>
              <a:rPr lang="en-GB" sz="800" dirty="0">
                <a:latin typeface="+mn-lt"/>
              </a:rPr>
              <a:t>Available at: </a:t>
            </a:r>
            <a:r>
              <a:rPr lang="en-GB" sz="800" i="1" u="sng" dirty="0">
                <a:latin typeface="+mn-lt"/>
                <a:hlinkClick r:id="rId11"/>
              </a:rPr>
              <a:t>https://committees.parliament.uk/writtenevidence/5772/pdf/</a:t>
            </a:r>
            <a:r>
              <a:rPr lang="en-GB" sz="800" i="1" dirty="0">
                <a:latin typeface="+mn-lt"/>
              </a:rPr>
              <a:t> </a:t>
            </a:r>
            <a:r>
              <a:rPr lang="en-GB" sz="800" dirty="0">
                <a:latin typeface="+mn-lt"/>
              </a:rPr>
              <a:t>[accessed on 07.11.2020].</a:t>
            </a:r>
          </a:p>
          <a:p>
            <a:pPr marL="0" indent="-457200">
              <a:spcBef>
                <a:spcPts val="600"/>
              </a:spcBef>
              <a:buNone/>
            </a:pPr>
            <a:r>
              <a:rPr lang="en-GB" sz="800" dirty="0">
                <a:latin typeface="+mn-lt"/>
              </a:rPr>
              <a:t>Wilson, S., et al. (2020b). </a:t>
            </a:r>
            <a:r>
              <a:rPr lang="en-GB" sz="800" i="1" u="sng" dirty="0">
                <a:latin typeface="+mn-lt"/>
                <a:hlinkClick r:id="rId12"/>
              </a:rPr>
              <a:t>Response to Parliamentary Select Committee on the Impact of COVID-19 on Education and Children’s services: Call for Evidence.</a:t>
            </a:r>
            <a:r>
              <a:rPr lang="en-GB" sz="800" i="1" dirty="0">
                <a:latin typeface="+mn-lt"/>
              </a:rPr>
              <a:t> </a:t>
            </a:r>
            <a:r>
              <a:rPr lang="en-GB" sz="800" dirty="0">
                <a:latin typeface="+mn-lt"/>
              </a:rPr>
              <a:t>Available at: </a:t>
            </a:r>
            <a:r>
              <a:rPr lang="en-GB" sz="800" u="sng" dirty="0">
                <a:latin typeface="+mn-lt"/>
                <a:hlinkClick r:id="rId13"/>
              </a:rPr>
              <a:t>https://committees.parliament.uk/writtenevidence/9024/html/</a:t>
            </a:r>
            <a:r>
              <a:rPr lang="en-GB" sz="800" dirty="0">
                <a:latin typeface="+mn-lt"/>
              </a:rPr>
              <a:t>  </a:t>
            </a:r>
            <a:r>
              <a:rPr lang="en-GB" sz="800" i="1" dirty="0">
                <a:latin typeface="+mn-lt"/>
              </a:rPr>
              <a:t> </a:t>
            </a:r>
            <a:r>
              <a:rPr lang="en-GB" sz="800" dirty="0">
                <a:latin typeface="+mn-lt"/>
              </a:rPr>
              <a:t>[accessed on 07.11.2020].</a:t>
            </a:r>
          </a:p>
          <a:p>
            <a:pPr marL="0" indent="0">
              <a:lnSpc>
                <a:spcPct val="107000"/>
              </a:lnSpc>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pPr>
            <a:endParaRPr lang="en-GB" dirty="0"/>
          </a:p>
        </p:txBody>
      </p:sp>
    </p:spTree>
    <p:extLst>
      <p:ext uri="{BB962C8B-B14F-4D97-AF65-F5344CB8AC3E}">
        <p14:creationId xmlns:p14="http://schemas.microsoft.com/office/powerpoint/2010/main" val="206187827"/>
      </p:ext>
    </p:extLst>
  </p:cSld>
  <p:clrMapOvr>
    <a:masterClrMapping/>
  </p:clrMapOvr>
  <mc:AlternateContent xmlns:mc="http://schemas.openxmlformats.org/markup-compatibility/2006" xmlns:p14="http://schemas.microsoft.com/office/powerpoint/2010/main">
    <mc:Choice Requires="p14">
      <p:transition spd="med" p14:dur="700" advTm="946">
        <p:fade/>
      </p:transition>
    </mc:Choice>
    <mc:Fallback xmlns="">
      <p:transition spd="med" advTm="946">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206" y="1218061"/>
            <a:ext cx="5171833" cy="2288537"/>
          </a:xfrm>
        </p:spPr>
        <p:txBody>
          <a:bodyPr/>
          <a:lstStyle/>
          <a:p>
            <a:r>
              <a:rPr lang="en-US" dirty="0">
                <a:latin typeface="Avenir Next LT Pro" panose="020B0504020202020204" pitchFamily="34" charset="0"/>
              </a:rPr>
              <a:t>Thank you for your time. </a:t>
            </a:r>
            <a:br>
              <a:rPr lang="en-US" dirty="0">
                <a:latin typeface="Avenir Next LT Pro" panose="020B0504020202020204" pitchFamily="34" charset="0"/>
              </a:rPr>
            </a:br>
            <a:br>
              <a:rPr lang="en-US" dirty="0">
                <a:latin typeface="Avenir Next LT Pro" panose="020B0504020202020204" pitchFamily="34" charset="0"/>
              </a:rPr>
            </a:br>
            <a:r>
              <a:rPr lang="en-US" dirty="0">
                <a:latin typeface="Avenir Next LT Pro" panose="020B0504020202020204" pitchFamily="34" charset="0"/>
              </a:rPr>
              <a:t>Suzanne Wilson</a:t>
            </a:r>
            <a:br>
              <a:rPr lang="en-US" dirty="0">
                <a:latin typeface="Avenir Next LT Pro" panose="020B0504020202020204" pitchFamily="34" charset="0"/>
              </a:rPr>
            </a:br>
            <a:r>
              <a:rPr lang="en-US" dirty="0">
                <a:latin typeface="Avenir Next LT Pro" panose="020B0504020202020204" pitchFamily="34" charset="0"/>
                <a:hlinkClick r:id="rId2"/>
              </a:rPr>
              <a:t>swilson21@uclan.ac.uk</a:t>
            </a:r>
            <a:r>
              <a:rPr lang="en-US" dirty="0">
                <a:latin typeface="Avenir Next LT Pro" panose="020B0504020202020204" pitchFamily="34" charset="0"/>
              </a:rPr>
              <a:t> </a:t>
            </a:r>
          </a:p>
        </p:txBody>
      </p:sp>
    </p:spTree>
    <p:extLst>
      <p:ext uri="{BB962C8B-B14F-4D97-AF65-F5344CB8AC3E}">
        <p14:creationId xmlns:p14="http://schemas.microsoft.com/office/powerpoint/2010/main" val="12562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ef08254d-6c72-4749-827e-6b2c27a3ea67"/>
</p:tagLst>
</file>

<file path=ppt/theme/theme1.xml><?xml version="1.0" encoding="utf-8"?>
<a:theme xmlns:a="http://schemas.openxmlformats.org/drawingml/2006/main" name="Office Theme">
  <a:themeElements>
    <a:clrScheme name="Custom 1">
      <a:dk1>
        <a:srgbClr val="007FB0"/>
      </a:dk1>
      <a:lt1>
        <a:srgbClr val="FEFFFF"/>
      </a:lt1>
      <a:dk2>
        <a:srgbClr val="E3E5ED"/>
      </a:dk2>
      <a:lt2>
        <a:srgbClr val="34516C"/>
      </a:lt2>
      <a:accent1>
        <a:srgbClr val="0099D2"/>
      </a:accent1>
      <a:accent2>
        <a:srgbClr val="53B7E8"/>
      </a:accent2>
      <a:accent3>
        <a:srgbClr val="A4D3F2"/>
      </a:accent3>
      <a:accent4>
        <a:srgbClr val="577A9B"/>
      </a:accent4>
      <a:accent5>
        <a:srgbClr val="919CAD"/>
      </a:accent5>
      <a:accent6>
        <a:srgbClr val="C7CBDA"/>
      </a:accent6>
      <a:hlink>
        <a:srgbClr val="BE1622"/>
      </a:hlink>
      <a:folHlink>
        <a:srgbClr val="BE16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F133CE2623B74D8E72A459D6650AD0" ma:contentTypeVersion="13" ma:contentTypeDescription="Create a new document." ma:contentTypeScope="" ma:versionID="918fce567b97dc4f1e669234712075b2">
  <xsd:schema xmlns:xsd="http://www.w3.org/2001/XMLSchema" xmlns:xs="http://www.w3.org/2001/XMLSchema" xmlns:p="http://schemas.microsoft.com/office/2006/metadata/properties" xmlns:ns3="1c9c29da-d526-4f07-8beb-5ebeffb879cb" xmlns:ns4="67b0680d-6c3b-4680-9a75-22dee6755717" targetNamespace="http://schemas.microsoft.com/office/2006/metadata/properties" ma:root="true" ma:fieldsID="ab05c6a896ef7c311818a439842fc943" ns3:_="" ns4:_="">
    <xsd:import namespace="1c9c29da-d526-4f07-8beb-5ebeffb879cb"/>
    <xsd:import namespace="67b0680d-6c3b-4680-9a75-22dee675571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9c29da-d526-4f07-8beb-5ebeffb879c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b0680d-6c3b-4680-9a75-22dee675571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www.w3.org/XML/1998/namespace"/>
    <ds:schemaRef ds:uri="http://purl.org/dc/elements/1.1/"/>
    <ds:schemaRef ds:uri="http://purl.org/dc/term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67b0680d-6c3b-4680-9a75-22dee6755717"/>
    <ds:schemaRef ds:uri="1c9c29da-d526-4f07-8beb-5ebeffb879cb"/>
    <ds:schemaRef ds:uri="http://schemas.microsoft.com/office/2006/metadata/properties"/>
  </ds:schemaRefs>
</ds:datastoreItem>
</file>

<file path=customXml/itemProps3.xml><?xml version="1.0" encoding="utf-8"?>
<ds:datastoreItem xmlns:ds="http://schemas.openxmlformats.org/officeDocument/2006/customXml" ds:itemID="{84E0F452-AA3A-47A9-BF80-DB2D6353B9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9c29da-d526-4f07-8beb-5ebeffb879cb"/>
    <ds:schemaRef ds:uri="67b0680d-6c3b-4680-9a75-22dee675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2911</TotalTime>
  <Words>2126</Words>
  <Application>Microsoft Office PowerPoint</Application>
  <PresentationFormat>On-screen Show (16:9)</PresentationFormat>
  <Paragraphs>148</Paragraphs>
  <Slides>9</Slides>
  <Notes>5</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Custom Design</vt:lpstr>
      <vt:lpstr>Covid-19: The Impact on Families Experiencing Poverty and The Role of Community Psychology Cumbria Community Foundation AGM 4th December 2020</vt:lpstr>
      <vt:lpstr>Covid-19 Related Research and Work</vt:lpstr>
      <vt:lpstr>The Secondary Impact of Covid-19: Worsening Child Poverty </vt:lpstr>
      <vt:lpstr>Child Poverty in West Cumbria, UK</vt:lpstr>
      <vt:lpstr>Child Poverty in West Cumbria: Through the Eyes of Professionals</vt:lpstr>
      <vt:lpstr>Child Poverty in West Cumbria: Through the Eyes of Children and Young People</vt:lpstr>
      <vt:lpstr>Recommendations</vt:lpstr>
      <vt:lpstr>References </vt:lpstr>
      <vt:lpstr>Thank you for your time.   Suzanne Wilson swilson21@uclan.ac.uk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Covid-19 on Families Experiencing Poverty</dc:title>
  <dc:creator>Suzanne Wilson &lt;School of Social Work, Care &amp; Community&gt;</dc:creator>
  <cp:lastModifiedBy>Suzanne Wilson &lt;School of Social Work, Care &amp; Community&gt;</cp:lastModifiedBy>
  <cp:revision>105</cp:revision>
  <dcterms:created xsi:type="dcterms:W3CDTF">2020-11-13T10:53:14Z</dcterms:created>
  <dcterms:modified xsi:type="dcterms:W3CDTF">2020-12-01T13:51:14Z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0x010100F4F133CE2623B74D8E72A459D6650AD0</vt:lpwstr>
  </property>
</Properties>
</file>