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7"/>
  </p:notesMasterIdLst>
  <p:handoutMasterIdLst>
    <p:handoutMasterId r:id="rId18"/>
  </p:handoutMasterIdLst>
  <p:sldIdLst>
    <p:sldId id="275" r:id="rId2"/>
    <p:sldId id="267" r:id="rId3"/>
    <p:sldId id="330" r:id="rId4"/>
    <p:sldId id="270" r:id="rId5"/>
    <p:sldId id="345" r:id="rId6"/>
    <p:sldId id="292" r:id="rId7"/>
    <p:sldId id="350" r:id="rId8"/>
    <p:sldId id="353" r:id="rId9"/>
    <p:sldId id="346" r:id="rId10"/>
    <p:sldId id="348" r:id="rId11"/>
    <p:sldId id="347" r:id="rId12"/>
    <p:sldId id="351" r:id="rId13"/>
    <p:sldId id="352" r:id="rId14"/>
    <p:sldId id="349" r:id="rId15"/>
    <p:sldId id="354" r:id="rId16"/>
  </p:sldIdLst>
  <p:sldSz cx="9144000" cy="5143500" type="screen16x9"/>
  <p:notesSz cx="6797675" cy="9926638"/>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34717208-943B-45A2-9F96-12F62A356E54}">
  <a:tblStyle styleId="{34717208-943B-45A2-9F96-12F62A356E54}" styleName="Table_0">
    <a:wholeTbl>
      <a:tcTxStyle/>
      <a:tcStyle>
        <a:tcBdr>
          <a:left>
            <a:ln w="6350" cap="flat" cmpd="sng">
              <a:solidFill>
                <a:srgbClr val="000000"/>
              </a:solidFill>
              <a:prstDash val="solid"/>
              <a:round/>
              <a:headEnd type="none" w="med" len="med"/>
              <a:tailEnd type="none" w="med" len="med"/>
            </a:ln>
          </a:left>
          <a:right>
            <a:ln w="6350" cap="flat" cmpd="sng">
              <a:solidFill>
                <a:srgbClr val="000000"/>
              </a:solidFill>
              <a:prstDash val="solid"/>
              <a:round/>
              <a:headEnd type="none" w="med" len="med"/>
              <a:tailEnd type="none" w="med" len="med"/>
            </a:ln>
          </a:right>
          <a:top>
            <a:ln w="6350" cap="flat" cmpd="sng">
              <a:solidFill>
                <a:srgbClr val="000000"/>
              </a:solidFill>
              <a:prstDash val="solid"/>
              <a:round/>
              <a:headEnd type="none" w="med" len="med"/>
              <a:tailEnd type="none" w="med" len="med"/>
            </a:ln>
          </a:top>
          <a:bottom>
            <a:ln w="6350" cap="flat" cmpd="sng">
              <a:solidFill>
                <a:srgbClr val="000000"/>
              </a:solidFill>
              <a:prstDash val="solid"/>
              <a:round/>
              <a:headEnd type="none" w="med" len="med"/>
              <a:tailEnd type="none" w="med" len="med"/>
            </a:ln>
          </a:bottom>
          <a:insideH>
            <a:ln w="6350" cap="flat" cmpd="sng">
              <a:solidFill>
                <a:srgbClr val="000000"/>
              </a:solidFill>
              <a:prstDash val="solid"/>
              <a:round/>
              <a:headEnd type="none" w="med" len="med"/>
              <a:tailEnd type="none" w="med" len="med"/>
            </a:ln>
          </a:insideH>
          <a:insideV>
            <a:ln w="6350" cap="flat" cmpd="sng">
              <a:solidFill>
                <a:srgbClr val="000000"/>
              </a:solidFill>
              <a:prstDash val="solid"/>
              <a:round/>
              <a:headEnd type="none" w="med" len="med"/>
              <a:tailEnd type="none" w="med" len="med"/>
            </a:ln>
          </a:insideV>
        </a:tcBdr>
      </a:tcStyle>
    </a:wholeTbl>
  </a:tblStyle>
  <a:tblStyle styleId="{3C2EDCD5-6BBB-46CE-8E06-FF4EB12A8A4C}" styleName="Table_1">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85" autoAdjust="0"/>
    <p:restoredTop sz="89276" autoAdjust="0"/>
  </p:normalViewPr>
  <p:slideViewPr>
    <p:cSldViewPr snapToGrid="0">
      <p:cViewPr varScale="1">
        <p:scale>
          <a:sx n="113" d="100"/>
          <a:sy n="113" d="100"/>
        </p:scale>
        <p:origin x="174" y="63"/>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47EFC9-F311-475D-ABAE-11952DCB4B64}"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E726DECD-8771-458B-97F2-04BC6DFB5375}">
      <dgm:prSet phldrT="[Text]"/>
      <dgm:spPr/>
      <dgm:t>
        <a:bodyPr/>
        <a:lstStyle/>
        <a:p>
          <a:r>
            <a:rPr lang="en-US" dirty="0" smtClean="0"/>
            <a:t>Child Poverty Roundtable</a:t>
          </a:r>
        </a:p>
        <a:p>
          <a:r>
            <a:rPr lang="en-US" dirty="0" smtClean="0"/>
            <a:t>(September 2017)</a:t>
          </a:r>
          <a:endParaRPr lang="en-US" dirty="0"/>
        </a:p>
      </dgm:t>
    </dgm:pt>
    <dgm:pt modelId="{B7CA8C1E-CF9C-4320-914B-2E451872BD96}" type="parTrans" cxnId="{D3AF6109-6AD3-428B-89A6-2AEBB84178FF}">
      <dgm:prSet/>
      <dgm:spPr/>
      <dgm:t>
        <a:bodyPr/>
        <a:lstStyle/>
        <a:p>
          <a:endParaRPr lang="en-US"/>
        </a:p>
      </dgm:t>
    </dgm:pt>
    <dgm:pt modelId="{2D94D4F9-BC08-4DE8-BE05-8395100D8BFF}" type="sibTrans" cxnId="{D3AF6109-6AD3-428B-89A6-2AEBB84178FF}">
      <dgm:prSet/>
      <dgm:spPr/>
      <dgm:t>
        <a:bodyPr/>
        <a:lstStyle/>
        <a:p>
          <a:endParaRPr lang="en-US"/>
        </a:p>
      </dgm:t>
    </dgm:pt>
    <dgm:pt modelId="{FD7746F8-A33B-4CE1-9A9C-77E2B2E65CB7}">
      <dgm:prSet phldrT="[Text]"/>
      <dgm:spPr/>
      <dgm:t>
        <a:bodyPr/>
        <a:lstStyle/>
        <a:p>
          <a:r>
            <a:rPr lang="en-US" dirty="0" smtClean="0"/>
            <a:t>Attendees: Key stakeholders, including elected members, civil servants, third sector </a:t>
          </a:r>
          <a:r>
            <a:rPr lang="en-US" dirty="0" err="1" smtClean="0"/>
            <a:t>organisations</a:t>
          </a:r>
          <a:r>
            <a:rPr lang="en-US" dirty="0" smtClean="0"/>
            <a:t> </a:t>
          </a:r>
          <a:endParaRPr lang="en-US" dirty="0"/>
        </a:p>
      </dgm:t>
    </dgm:pt>
    <dgm:pt modelId="{7DA68BC9-5A2F-45E1-AABE-93C7C57EC1DC}" type="parTrans" cxnId="{93DA2603-FC3F-45FD-9AD6-EE19CD7D8CA5}">
      <dgm:prSet/>
      <dgm:spPr/>
      <dgm:t>
        <a:bodyPr/>
        <a:lstStyle/>
        <a:p>
          <a:endParaRPr lang="en-US"/>
        </a:p>
      </dgm:t>
    </dgm:pt>
    <dgm:pt modelId="{425EA488-74C3-4940-8C95-CDD206783F89}" type="sibTrans" cxnId="{93DA2603-FC3F-45FD-9AD6-EE19CD7D8CA5}">
      <dgm:prSet/>
      <dgm:spPr/>
      <dgm:t>
        <a:bodyPr/>
        <a:lstStyle/>
        <a:p>
          <a:endParaRPr lang="en-US"/>
        </a:p>
      </dgm:t>
    </dgm:pt>
    <dgm:pt modelId="{713E4B59-DB5A-4318-A504-592FFFC2D06D}">
      <dgm:prSet phldrT="[Text]"/>
      <dgm:spPr/>
      <dgm:t>
        <a:bodyPr/>
        <a:lstStyle/>
        <a:p>
          <a:r>
            <a:rPr lang="en-US" dirty="0" smtClean="0"/>
            <a:t>Focus: The challenges facing families experiencing poverty</a:t>
          </a:r>
          <a:endParaRPr lang="en-US" dirty="0"/>
        </a:p>
      </dgm:t>
    </dgm:pt>
    <dgm:pt modelId="{0E391C92-AE65-4DD5-A195-3CC348A6DBF5}" type="parTrans" cxnId="{5ADA9833-2421-43BD-95B5-5AC099F11287}">
      <dgm:prSet/>
      <dgm:spPr/>
      <dgm:t>
        <a:bodyPr/>
        <a:lstStyle/>
        <a:p>
          <a:endParaRPr lang="en-US"/>
        </a:p>
      </dgm:t>
    </dgm:pt>
    <dgm:pt modelId="{25A71E42-5E4E-4FCC-B71B-6BCB34EA12DB}" type="sibTrans" cxnId="{5ADA9833-2421-43BD-95B5-5AC099F11287}">
      <dgm:prSet/>
      <dgm:spPr/>
      <dgm:t>
        <a:bodyPr/>
        <a:lstStyle/>
        <a:p>
          <a:endParaRPr lang="en-US"/>
        </a:p>
      </dgm:t>
    </dgm:pt>
    <dgm:pt modelId="{3C780681-0B6E-4A95-9B96-58EDA951057B}">
      <dgm:prSet phldrT="[Text]"/>
      <dgm:spPr/>
      <dgm:t>
        <a:bodyPr/>
        <a:lstStyle/>
        <a:p>
          <a:r>
            <a:rPr lang="en-US" dirty="0" smtClean="0"/>
            <a:t>Social Housing Roundtable</a:t>
          </a:r>
        </a:p>
        <a:p>
          <a:r>
            <a:rPr lang="en-US" dirty="0" smtClean="0"/>
            <a:t>(November 2018)</a:t>
          </a:r>
          <a:endParaRPr lang="en-US" dirty="0"/>
        </a:p>
      </dgm:t>
    </dgm:pt>
    <dgm:pt modelId="{74B7700F-0EA6-471A-B3CA-A1A592661478}" type="parTrans" cxnId="{E4F46E3F-B5C4-46EF-8334-D2A044CF7C96}">
      <dgm:prSet/>
      <dgm:spPr/>
      <dgm:t>
        <a:bodyPr/>
        <a:lstStyle/>
        <a:p>
          <a:endParaRPr lang="en-US"/>
        </a:p>
      </dgm:t>
    </dgm:pt>
    <dgm:pt modelId="{190F91ED-6CFF-4A92-A1C4-13540B7C3D77}" type="sibTrans" cxnId="{E4F46E3F-B5C4-46EF-8334-D2A044CF7C96}">
      <dgm:prSet/>
      <dgm:spPr/>
      <dgm:t>
        <a:bodyPr/>
        <a:lstStyle/>
        <a:p>
          <a:endParaRPr lang="en-US"/>
        </a:p>
      </dgm:t>
    </dgm:pt>
    <dgm:pt modelId="{BA013A4A-6AB6-45E5-8907-1AE749E7C89D}">
      <dgm:prSet phldrT="[Text]"/>
      <dgm:spPr/>
      <dgm:t>
        <a:bodyPr/>
        <a:lstStyle/>
        <a:p>
          <a:r>
            <a:rPr lang="en-GB" dirty="0" smtClean="0"/>
            <a:t>Attendees: Key stakeholders, including elected members, civil servants, third sector organisations </a:t>
          </a:r>
          <a:endParaRPr lang="en-US" dirty="0"/>
        </a:p>
      </dgm:t>
    </dgm:pt>
    <dgm:pt modelId="{F7378639-5F63-489E-8D5A-7A13805E1979}" type="parTrans" cxnId="{70321300-4314-430C-8F0C-ACAF002E90B8}">
      <dgm:prSet/>
      <dgm:spPr/>
      <dgm:t>
        <a:bodyPr/>
        <a:lstStyle/>
        <a:p>
          <a:endParaRPr lang="en-US"/>
        </a:p>
      </dgm:t>
    </dgm:pt>
    <dgm:pt modelId="{14416332-40DF-4528-B084-4D0408377DCE}" type="sibTrans" cxnId="{70321300-4314-430C-8F0C-ACAF002E90B8}">
      <dgm:prSet/>
      <dgm:spPr/>
      <dgm:t>
        <a:bodyPr/>
        <a:lstStyle/>
        <a:p>
          <a:endParaRPr lang="en-US"/>
        </a:p>
      </dgm:t>
    </dgm:pt>
    <dgm:pt modelId="{35B5A0C9-0E67-4758-94FD-21230FAD5CAA}">
      <dgm:prSet phldrT="[Text]"/>
      <dgm:spPr/>
      <dgm:t>
        <a:bodyPr/>
        <a:lstStyle/>
        <a:p>
          <a:r>
            <a:rPr lang="en-US" dirty="0" smtClean="0"/>
            <a:t>Social Housing and Child Poverty Seminar and Workshop</a:t>
          </a:r>
        </a:p>
        <a:p>
          <a:r>
            <a:rPr lang="en-US" dirty="0" smtClean="0"/>
            <a:t>(June 2019)</a:t>
          </a:r>
          <a:endParaRPr lang="en-US" dirty="0"/>
        </a:p>
      </dgm:t>
    </dgm:pt>
    <dgm:pt modelId="{3DE10162-ED9C-4821-BA70-CBA6C6EB284B}" type="parTrans" cxnId="{BEE6E1CD-31CE-48CD-B2A3-A9DCB7D33D89}">
      <dgm:prSet/>
      <dgm:spPr/>
      <dgm:t>
        <a:bodyPr/>
        <a:lstStyle/>
        <a:p>
          <a:endParaRPr lang="en-US"/>
        </a:p>
      </dgm:t>
    </dgm:pt>
    <dgm:pt modelId="{3C5A384D-F879-406F-A484-53727230F095}" type="sibTrans" cxnId="{BEE6E1CD-31CE-48CD-B2A3-A9DCB7D33D89}">
      <dgm:prSet/>
      <dgm:spPr/>
      <dgm:t>
        <a:bodyPr/>
        <a:lstStyle/>
        <a:p>
          <a:endParaRPr lang="en-US"/>
        </a:p>
      </dgm:t>
    </dgm:pt>
    <dgm:pt modelId="{1900992A-1F3C-453C-8942-20942F8D792E}">
      <dgm:prSet phldrT="[Text]"/>
      <dgm:spPr/>
      <dgm:t>
        <a:bodyPr/>
        <a:lstStyle/>
        <a:p>
          <a:r>
            <a:rPr lang="en-US" dirty="0" smtClean="0"/>
            <a:t>Attendees: Social housing associations, local authorities and children’s services</a:t>
          </a:r>
          <a:endParaRPr lang="en-US" dirty="0"/>
        </a:p>
      </dgm:t>
    </dgm:pt>
    <dgm:pt modelId="{EA3E8B9A-5DB0-4CBC-BCB7-8668FF49FC46}" type="parTrans" cxnId="{2E2DC502-03DF-4086-A67B-AF6ECDFA2D18}">
      <dgm:prSet/>
      <dgm:spPr/>
      <dgm:t>
        <a:bodyPr/>
        <a:lstStyle/>
        <a:p>
          <a:endParaRPr lang="en-US"/>
        </a:p>
      </dgm:t>
    </dgm:pt>
    <dgm:pt modelId="{193E029E-A7DA-449E-A351-1523C8423161}" type="sibTrans" cxnId="{2E2DC502-03DF-4086-A67B-AF6ECDFA2D18}">
      <dgm:prSet/>
      <dgm:spPr/>
      <dgm:t>
        <a:bodyPr/>
        <a:lstStyle/>
        <a:p>
          <a:endParaRPr lang="en-US"/>
        </a:p>
      </dgm:t>
    </dgm:pt>
    <dgm:pt modelId="{8C362D22-D93D-403C-99B9-1E1019B87AA9}">
      <dgm:prSet phldrT="[Text]"/>
      <dgm:spPr/>
      <dgm:t>
        <a:bodyPr/>
        <a:lstStyle/>
        <a:p>
          <a:r>
            <a:rPr lang="en-US" dirty="0" smtClean="0"/>
            <a:t>Focus: Facilitated discussion about collaborative approaches to ensuring social housing can best support families experiencing poverty</a:t>
          </a:r>
          <a:endParaRPr lang="en-US" dirty="0"/>
        </a:p>
      </dgm:t>
    </dgm:pt>
    <dgm:pt modelId="{3D8B00B4-7F1F-4F85-9BE3-DA5B84AEF19C}" type="parTrans" cxnId="{68C1B876-01A9-4D7F-B297-1C3F27207D90}">
      <dgm:prSet/>
      <dgm:spPr/>
      <dgm:t>
        <a:bodyPr/>
        <a:lstStyle/>
        <a:p>
          <a:endParaRPr lang="en-US"/>
        </a:p>
      </dgm:t>
    </dgm:pt>
    <dgm:pt modelId="{2FD99773-2C11-4685-9B98-74152C13E1FC}" type="sibTrans" cxnId="{68C1B876-01A9-4D7F-B297-1C3F27207D90}">
      <dgm:prSet/>
      <dgm:spPr/>
      <dgm:t>
        <a:bodyPr/>
        <a:lstStyle/>
        <a:p>
          <a:endParaRPr lang="en-US"/>
        </a:p>
      </dgm:t>
    </dgm:pt>
    <dgm:pt modelId="{EE11AF64-D714-4D46-B929-39D83EB802E8}">
      <dgm:prSet/>
      <dgm:spPr/>
      <dgm:t>
        <a:bodyPr/>
        <a:lstStyle/>
        <a:p>
          <a:r>
            <a:rPr lang="en-US" dirty="0" smtClean="0"/>
            <a:t>Focus: The challenges facing families in social housing</a:t>
          </a:r>
        </a:p>
      </dgm:t>
    </dgm:pt>
    <dgm:pt modelId="{5A4A7F9C-1D8C-41AC-B9EB-AAC3ACA47105}" type="parTrans" cxnId="{7DF364DE-0892-4F12-9146-70B095CD7F51}">
      <dgm:prSet/>
      <dgm:spPr/>
      <dgm:t>
        <a:bodyPr/>
        <a:lstStyle/>
        <a:p>
          <a:endParaRPr lang="en-US"/>
        </a:p>
      </dgm:t>
    </dgm:pt>
    <dgm:pt modelId="{7EDBA0FB-5E66-4BBD-8990-69DFDCB7050E}" type="sibTrans" cxnId="{7DF364DE-0892-4F12-9146-70B095CD7F51}">
      <dgm:prSet/>
      <dgm:spPr/>
      <dgm:t>
        <a:bodyPr/>
        <a:lstStyle/>
        <a:p>
          <a:endParaRPr lang="en-US"/>
        </a:p>
      </dgm:t>
    </dgm:pt>
    <dgm:pt modelId="{981EBEDA-A1BD-43DB-83C3-3CB23061EE2E}" type="pres">
      <dgm:prSet presAssocID="{D147EFC9-F311-475D-ABAE-11952DCB4B64}" presName="Name0" presStyleCnt="0">
        <dgm:presLayoutVars>
          <dgm:dir/>
          <dgm:animLvl val="lvl"/>
          <dgm:resizeHandles val="exact"/>
        </dgm:presLayoutVars>
      </dgm:prSet>
      <dgm:spPr/>
      <dgm:t>
        <a:bodyPr/>
        <a:lstStyle/>
        <a:p>
          <a:endParaRPr lang="en-US"/>
        </a:p>
      </dgm:t>
    </dgm:pt>
    <dgm:pt modelId="{46D96022-F877-48BC-9DFA-9B5EA2E08715}" type="pres">
      <dgm:prSet presAssocID="{E726DECD-8771-458B-97F2-04BC6DFB5375}" presName="composite" presStyleCnt="0"/>
      <dgm:spPr/>
    </dgm:pt>
    <dgm:pt modelId="{294DC33E-523A-47BA-B9AA-335799BBE0B6}" type="pres">
      <dgm:prSet presAssocID="{E726DECD-8771-458B-97F2-04BC6DFB5375}" presName="parTx" presStyleLbl="alignNode1" presStyleIdx="0" presStyleCnt="3">
        <dgm:presLayoutVars>
          <dgm:chMax val="0"/>
          <dgm:chPref val="0"/>
          <dgm:bulletEnabled val="1"/>
        </dgm:presLayoutVars>
      </dgm:prSet>
      <dgm:spPr/>
      <dgm:t>
        <a:bodyPr/>
        <a:lstStyle/>
        <a:p>
          <a:endParaRPr lang="en-US"/>
        </a:p>
      </dgm:t>
    </dgm:pt>
    <dgm:pt modelId="{A47FE7C6-347D-41FE-9934-57972F9751C8}" type="pres">
      <dgm:prSet presAssocID="{E726DECD-8771-458B-97F2-04BC6DFB5375}" presName="desTx" presStyleLbl="alignAccFollowNode1" presStyleIdx="0" presStyleCnt="3">
        <dgm:presLayoutVars>
          <dgm:bulletEnabled val="1"/>
        </dgm:presLayoutVars>
      </dgm:prSet>
      <dgm:spPr/>
      <dgm:t>
        <a:bodyPr/>
        <a:lstStyle/>
        <a:p>
          <a:endParaRPr lang="en-US"/>
        </a:p>
      </dgm:t>
    </dgm:pt>
    <dgm:pt modelId="{0A89E6E7-6241-4303-B2B5-710D93741EF2}" type="pres">
      <dgm:prSet presAssocID="{2D94D4F9-BC08-4DE8-BE05-8395100D8BFF}" presName="space" presStyleCnt="0"/>
      <dgm:spPr/>
    </dgm:pt>
    <dgm:pt modelId="{5FAC7875-6C2D-485A-B82F-7F03E186A9BF}" type="pres">
      <dgm:prSet presAssocID="{3C780681-0B6E-4A95-9B96-58EDA951057B}" presName="composite" presStyleCnt="0"/>
      <dgm:spPr/>
    </dgm:pt>
    <dgm:pt modelId="{28291CCB-3AE9-4922-A99F-4C45AF593CCD}" type="pres">
      <dgm:prSet presAssocID="{3C780681-0B6E-4A95-9B96-58EDA951057B}" presName="parTx" presStyleLbl="alignNode1" presStyleIdx="1" presStyleCnt="3">
        <dgm:presLayoutVars>
          <dgm:chMax val="0"/>
          <dgm:chPref val="0"/>
          <dgm:bulletEnabled val="1"/>
        </dgm:presLayoutVars>
      </dgm:prSet>
      <dgm:spPr/>
      <dgm:t>
        <a:bodyPr/>
        <a:lstStyle/>
        <a:p>
          <a:endParaRPr lang="en-US"/>
        </a:p>
      </dgm:t>
    </dgm:pt>
    <dgm:pt modelId="{B23D2855-8622-4859-A3C5-4EE7F1AEB6E4}" type="pres">
      <dgm:prSet presAssocID="{3C780681-0B6E-4A95-9B96-58EDA951057B}" presName="desTx" presStyleLbl="alignAccFollowNode1" presStyleIdx="1" presStyleCnt="3">
        <dgm:presLayoutVars>
          <dgm:bulletEnabled val="1"/>
        </dgm:presLayoutVars>
      </dgm:prSet>
      <dgm:spPr/>
      <dgm:t>
        <a:bodyPr/>
        <a:lstStyle/>
        <a:p>
          <a:endParaRPr lang="en-US"/>
        </a:p>
      </dgm:t>
    </dgm:pt>
    <dgm:pt modelId="{4B96762D-519C-4451-BE7F-3888A3EF848B}" type="pres">
      <dgm:prSet presAssocID="{190F91ED-6CFF-4A92-A1C4-13540B7C3D77}" presName="space" presStyleCnt="0"/>
      <dgm:spPr/>
    </dgm:pt>
    <dgm:pt modelId="{3926146F-6CBA-4E05-A1B2-7B2FE38C5A31}" type="pres">
      <dgm:prSet presAssocID="{35B5A0C9-0E67-4758-94FD-21230FAD5CAA}" presName="composite" presStyleCnt="0"/>
      <dgm:spPr/>
    </dgm:pt>
    <dgm:pt modelId="{67A14E15-A41B-477D-BAE9-0504BD9F0534}" type="pres">
      <dgm:prSet presAssocID="{35B5A0C9-0E67-4758-94FD-21230FAD5CAA}" presName="parTx" presStyleLbl="alignNode1" presStyleIdx="2" presStyleCnt="3">
        <dgm:presLayoutVars>
          <dgm:chMax val="0"/>
          <dgm:chPref val="0"/>
          <dgm:bulletEnabled val="1"/>
        </dgm:presLayoutVars>
      </dgm:prSet>
      <dgm:spPr/>
      <dgm:t>
        <a:bodyPr/>
        <a:lstStyle/>
        <a:p>
          <a:endParaRPr lang="en-US"/>
        </a:p>
      </dgm:t>
    </dgm:pt>
    <dgm:pt modelId="{CBA7D20F-21C0-48A4-85DB-B776B3C7BEDA}" type="pres">
      <dgm:prSet presAssocID="{35B5A0C9-0E67-4758-94FD-21230FAD5CAA}" presName="desTx" presStyleLbl="alignAccFollowNode1" presStyleIdx="2" presStyleCnt="3">
        <dgm:presLayoutVars>
          <dgm:bulletEnabled val="1"/>
        </dgm:presLayoutVars>
      </dgm:prSet>
      <dgm:spPr/>
      <dgm:t>
        <a:bodyPr/>
        <a:lstStyle/>
        <a:p>
          <a:endParaRPr lang="en-US"/>
        </a:p>
      </dgm:t>
    </dgm:pt>
  </dgm:ptLst>
  <dgm:cxnLst>
    <dgm:cxn modelId="{1727E918-7ED7-4536-9E2A-77BFA9EC629F}" type="presOf" srcId="{EE11AF64-D714-4D46-B929-39D83EB802E8}" destId="{B23D2855-8622-4859-A3C5-4EE7F1AEB6E4}" srcOrd="0" destOrd="1" presId="urn:microsoft.com/office/officeart/2005/8/layout/hList1"/>
    <dgm:cxn modelId="{86816D5E-CB4A-4C83-A5B6-603DAAE269AC}" type="presOf" srcId="{3C780681-0B6E-4A95-9B96-58EDA951057B}" destId="{28291CCB-3AE9-4922-A99F-4C45AF593CCD}" srcOrd="0" destOrd="0" presId="urn:microsoft.com/office/officeart/2005/8/layout/hList1"/>
    <dgm:cxn modelId="{5135400F-9BCC-407B-BB81-40F5F4E4EFA4}" type="presOf" srcId="{35B5A0C9-0E67-4758-94FD-21230FAD5CAA}" destId="{67A14E15-A41B-477D-BAE9-0504BD9F0534}" srcOrd="0" destOrd="0" presId="urn:microsoft.com/office/officeart/2005/8/layout/hList1"/>
    <dgm:cxn modelId="{93DA2603-FC3F-45FD-9AD6-EE19CD7D8CA5}" srcId="{E726DECD-8771-458B-97F2-04BC6DFB5375}" destId="{FD7746F8-A33B-4CE1-9A9C-77E2B2E65CB7}" srcOrd="0" destOrd="0" parTransId="{7DA68BC9-5A2F-45E1-AABE-93C7C57EC1DC}" sibTransId="{425EA488-74C3-4940-8C95-CDD206783F89}"/>
    <dgm:cxn modelId="{BEE6E1CD-31CE-48CD-B2A3-A9DCB7D33D89}" srcId="{D147EFC9-F311-475D-ABAE-11952DCB4B64}" destId="{35B5A0C9-0E67-4758-94FD-21230FAD5CAA}" srcOrd="2" destOrd="0" parTransId="{3DE10162-ED9C-4821-BA70-CBA6C6EB284B}" sibTransId="{3C5A384D-F879-406F-A484-53727230F095}"/>
    <dgm:cxn modelId="{4431E1D6-7963-4B54-AF09-781007D40334}" type="presOf" srcId="{713E4B59-DB5A-4318-A504-592FFFC2D06D}" destId="{A47FE7C6-347D-41FE-9934-57972F9751C8}" srcOrd="0" destOrd="1" presId="urn:microsoft.com/office/officeart/2005/8/layout/hList1"/>
    <dgm:cxn modelId="{EE2796B1-2BB6-42EC-BB7A-FD3B741E0B27}" type="presOf" srcId="{8C362D22-D93D-403C-99B9-1E1019B87AA9}" destId="{CBA7D20F-21C0-48A4-85DB-B776B3C7BEDA}" srcOrd="0" destOrd="1" presId="urn:microsoft.com/office/officeart/2005/8/layout/hList1"/>
    <dgm:cxn modelId="{2E2DC502-03DF-4086-A67B-AF6ECDFA2D18}" srcId="{35B5A0C9-0E67-4758-94FD-21230FAD5CAA}" destId="{1900992A-1F3C-453C-8942-20942F8D792E}" srcOrd="0" destOrd="0" parTransId="{EA3E8B9A-5DB0-4CBC-BCB7-8668FF49FC46}" sibTransId="{193E029E-A7DA-449E-A351-1523C8423161}"/>
    <dgm:cxn modelId="{053C6FAF-85BE-46AF-8C12-812EE40CBCDD}" type="presOf" srcId="{BA013A4A-6AB6-45E5-8907-1AE749E7C89D}" destId="{B23D2855-8622-4859-A3C5-4EE7F1AEB6E4}" srcOrd="0" destOrd="0" presId="urn:microsoft.com/office/officeart/2005/8/layout/hList1"/>
    <dgm:cxn modelId="{E4F46E3F-B5C4-46EF-8334-D2A044CF7C96}" srcId="{D147EFC9-F311-475D-ABAE-11952DCB4B64}" destId="{3C780681-0B6E-4A95-9B96-58EDA951057B}" srcOrd="1" destOrd="0" parTransId="{74B7700F-0EA6-471A-B3CA-A1A592661478}" sibTransId="{190F91ED-6CFF-4A92-A1C4-13540B7C3D77}"/>
    <dgm:cxn modelId="{5ADA9833-2421-43BD-95B5-5AC099F11287}" srcId="{E726DECD-8771-458B-97F2-04BC6DFB5375}" destId="{713E4B59-DB5A-4318-A504-592FFFC2D06D}" srcOrd="1" destOrd="0" parTransId="{0E391C92-AE65-4DD5-A195-3CC348A6DBF5}" sibTransId="{25A71E42-5E4E-4FCC-B71B-6BCB34EA12DB}"/>
    <dgm:cxn modelId="{D3AF6109-6AD3-428B-89A6-2AEBB84178FF}" srcId="{D147EFC9-F311-475D-ABAE-11952DCB4B64}" destId="{E726DECD-8771-458B-97F2-04BC6DFB5375}" srcOrd="0" destOrd="0" parTransId="{B7CA8C1E-CF9C-4320-914B-2E451872BD96}" sibTransId="{2D94D4F9-BC08-4DE8-BE05-8395100D8BFF}"/>
    <dgm:cxn modelId="{5B5FB12E-4E81-4C42-88E8-F81D5489B8F2}" type="presOf" srcId="{D147EFC9-F311-475D-ABAE-11952DCB4B64}" destId="{981EBEDA-A1BD-43DB-83C3-3CB23061EE2E}" srcOrd="0" destOrd="0" presId="urn:microsoft.com/office/officeart/2005/8/layout/hList1"/>
    <dgm:cxn modelId="{68C1B876-01A9-4D7F-B297-1C3F27207D90}" srcId="{35B5A0C9-0E67-4758-94FD-21230FAD5CAA}" destId="{8C362D22-D93D-403C-99B9-1E1019B87AA9}" srcOrd="1" destOrd="0" parTransId="{3D8B00B4-7F1F-4F85-9BE3-DA5B84AEF19C}" sibTransId="{2FD99773-2C11-4685-9B98-74152C13E1FC}"/>
    <dgm:cxn modelId="{2677DC02-CED3-466B-8B7F-D061092570BD}" type="presOf" srcId="{1900992A-1F3C-453C-8942-20942F8D792E}" destId="{CBA7D20F-21C0-48A4-85DB-B776B3C7BEDA}" srcOrd="0" destOrd="0" presId="urn:microsoft.com/office/officeart/2005/8/layout/hList1"/>
    <dgm:cxn modelId="{7DF364DE-0892-4F12-9146-70B095CD7F51}" srcId="{3C780681-0B6E-4A95-9B96-58EDA951057B}" destId="{EE11AF64-D714-4D46-B929-39D83EB802E8}" srcOrd="1" destOrd="0" parTransId="{5A4A7F9C-1D8C-41AC-B9EB-AAC3ACA47105}" sibTransId="{7EDBA0FB-5E66-4BBD-8990-69DFDCB7050E}"/>
    <dgm:cxn modelId="{E930FC95-9B1B-4E48-9964-418649E33B22}" type="presOf" srcId="{FD7746F8-A33B-4CE1-9A9C-77E2B2E65CB7}" destId="{A47FE7C6-347D-41FE-9934-57972F9751C8}" srcOrd="0" destOrd="0" presId="urn:microsoft.com/office/officeart/2005/8/layout/hList1"/>
    <dgm:cxn modelId="{E905A4BD-D404-4292-BF13-D5072EA80B5E}" type="presOf" srcId="{E726DECD-8771-458B-97F2-04BC6DFB5375}" destId="{294DC33E-523A-47BA-B9AA-335799BBE0B6}" srcOrd="0" destOrd="0" presId="urn:microsoft.com/office/officeart/2005/8/layout/hList1"/>
    <dgm:cxn modelId="{70321300-4314-430C-8F0C-ACAF002E90B8}" srcId="{3C780681-0B6E-4A95-9B96-58EDA951057B}" destId="{BA013A4A-6AB6-45E5-8907-1AE749E7C89D}" srcOrd="0" destOrd="0" parTransId="{F7378639-5F63-489E-8D5A-7A13805E1979}" sibTransId="{14416332-40DF-4528-B084-4D0408377DCE}"/>
    <dgm:cxn modelId="{8355F8B4-BD0B-4411-B866-76C4A1D5C4EF}" type="presParOf" srcId="{981EBEDA-A1BD-43DB-83C3-3CB23061EE2E}" destId="{46D96022-F877-48BC-9DFA-9B5EA2E08715}" srcOrd="0" destOrd="0" presId="urn:microsoft.com/office/officeart/2005/8/layout/hList1"/>
    <dgm:cxn modelId="{663E05FA-6EE7-4A2A-A01B-5BE4D355B22D}" type="presParOf" srcId="{46D96022-F877-48BC-9DFA-9B5EA2E08715}" destId="{294DC33E-523A-47BA-B9AA-335799BBE0B6}" srcOrd="0" destOrd="0" presId="urn:microsoft.com/office/officeart/2005/8/layout/hList1"/>
    <dgm:cxn modelId="{6829F2FC-6F97-45C1-9BE3-3B9B03183EA5}" type="presParOf" srcId="{46D96022-F877-48BC-9DFA-9B5EA2E08715}" destId="{A47FE7C6-347D-41FE-9934-57972F9751C8}" srcOrd="1" destOrd="0" presId="urn:microsoft.com/office/officeart/2005/8/layout/hList1"/>
    <dgm:cxn modelId="{F5A2D67A-4B0E-4604-916F-E37A3D5D9FB1}" type="presParOf" srcId="{981EBEDA-A1BD-43DB-83C3-3CB23061EE2E}" destId="{0A89E6E7-6241-4303-B2B5-710D93741EF2}" srcOrd="1" destOrd="0" presId="urn:microsoft.com/office/officeart/2005/8/layout/hList1"/>
    <dgm:cxn modelId="{95D06EA1-A2F5-4AD7-9920-CF209EFD0E0B}" type="presParOf" srcId="{981EBEDA-A1BD-43DB-83C3-3CB23061EE2E}" destId="{5FAC7875-6C2D-485A-B82F-7F03E186A9BF}" srcOrd="2" destOrd="0" presId="urn:microsoft.com/office/officeart/2005/8/layout/hList1"/>
    <dgm:cxn modelId="{0E847082-40B7-422B-9510-ACFDD7FBF15B}" type="presParOf" srcId="{5FAC7875-6C2D-485A-B82F-7F03E186A9BF}" destId="{28291CCB-3AE9-4922-A99F-4C45AF593CCD}" srcOrd="0" destOrd="0" presId="urn:microsoft.com/office/officeart/2005/8/layout/hList1"/>
    <dgm:cxn modelId="{E06F3380-1886-48E9-A5E5-0E752F8CA59F}" type="presParOf" srcId="{5FAC7875-6C2D-485A-B82F-7F03E186A9BF}" destId="{B23D2855-8622-4859-A3C5-4EE7F1AEB6E4}" srcOrd="1" destOrd="0" presId="urn:microsoft.com/office/officeart/2005/8/layout/hList1"/>
    <dgm:cxn modelId="{5B7776AD-9AF1-4C02-90C0-6F2553E999B6}" type="presParOf" srcId="{981EBEDA-A1BD-43DB-83C3-3CB23061EE2E}" destId="{4B96762D-519C-4451-BE7F-3888A3EF848B}" srcOrd="3" destOrd="0" presId="urn:microsoft.com/office/officeart/2005/8/layout/hList1"/>
    <dgm:cxn modelId="{0B829C87-C68F-4736-BB9A-268DFD799375}" type="presParOf" srcId="{981EBEDA-A1BD-43DB-83C3-3CB23061EE2E}" destId="{3926146F-6CBA-4E05-A1B2-7B2FE38C5A31}" srcOrd="4" destOrd="0" presId="urn:microsoft.com/office/officeart/2005/8/layout/hList1"/>
    <dgm:cxn modelId="{C2084DCB-2382-4514-8BE5-34F6516AEAD9}" type="presParOf" srcId="{3926146F-6CBA-4E05-A1B2-7B2FE38C5A31}" destId="{67A14E15-A41B-477D-BAE9-0504BD9F0534}" srcOrd="0" destOrd="0" presId="urn:microsoft.com/office/officeart/2005/8/layout/hList1"/>
    <dgm:cxn modelId="{E7B0290C-84E4-46E7-AA6D-880885DBAD02}" type="presParOf" srcId="{3926146F-6CBA-4E05-A1B2-7B2FE38C5A31}" destId="{CBA7D20F-21C0-48A4-85DB-B776B3C7BEDA}"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4DC33E-523A-47BA-B9AA-335799BBE0B6}">
      <dsp:nvSpPr>
        <dsp:cNvPr id="0" name=""/>
        <dsp:cNvSpPr/>
      </dsp:nvSpPr>
      <dsp:spPr>
        <a:xfrm>
          <a:off x="2648" y="843051"/>
          <a:ext cx="2582220" cy="992398"/>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US" sz="1500" kern="1200" dirty="0" smtClean="0"/>
            <a:t>Child Poverty Roundtable</a:t>
          </a:r>
        </a:p>
        <a:p>
          <a:pPr lvl="0" algn="ctr" defTabSz="666750">
            <a:lnSpc>
              <a:spcPct val="90000"/>
            </a:lnSpc>
            <a:spcBef>
              <a:spcPct val="0"/>
            </a:spcBef>
            <a:spcAft>
              <a:spcPct val="35000"/>
            </a:spcAft>
          </a:pPr>
          <a:r>
            <a:rPr lang="en-US" sz="1500" kern="1200" dirty="0" smtClean="0"/>
            <a:t>(September 2017)</a:t>
          </a:r>
          <a:endParaRPr lang="en-US" sz="1500" kern="1200" dirty="0"/>
        </a:p>
      </dsp:txBody>
      <dsp:txXfrm>
        <a:off x="2648" y="843051"/>
        <a:ext cx="2582220" cy="992398"/>
      </dsp:txXfrm>
    </dsp:sp>
    <dsp:sp modelId="{A47FE7C6-347D-41FE-9934-57972F9751C8}">
      <dsp:nvSpPr>
        <dsp:cNvPr id="0" name=""/>
        <dsp:cNvSpPr/>
      </dsp:nvSpPr>
      <dsp:spPr>
        <a:xfrm>
          <a:off x="2648" y="1835450"/>
          <a:ext cx="2582220" cy="220800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Attendees: Key stakeholders, including elected members, civil servants, third sector </a:t>
          </a:r>
          <a:r>
            <a:rPr lang="en-US" sz="1500" kern="1200" dirty="0" err="1" smtClean="0"/>
            <a:t>organisations</a:t>
          </a:r>
          <a:r>
            <a:rPr lang="en-US" sz="1500" kern="1200" dirty="0" smtClean="0"/>
            <a:t> </a:t>
          </a:r>
          <a:endParaRPr lang="en-US" sz="1500" kern="1200" dirty="0"/>
        </a:p>
        <a:p>
          <a:pPr marL="114300" lvl="1" indent="-114300" algn="l" defTabSz="666750">
            <a:lnSpc>
              <a:spcPct val="90000"/>
            </a:lnSpc>
            <a:spcBef>
              <a:spcPct val="0"/>
            </a:spcBef>
            <a:spcAft>
              <a:spcPct val="15000"/>
            </a:spcAft>
            <a:buChar char="••"/>
          </a:pPr>
          <a:r>
            <a:rPr lang="en-US" sz="1500" kern="1200" dirty="0" smtClean="0"/>
            <a:t>Focus: The challenges facing families experiencing poverty</a:t>
          </a:r>
          <a:endParaRPr lang="en-US" sz="1500" kern="1200" dirty="0"/>
        </a:p>
      </dsp:txBody>
      <dsp:txXfrm>
        <a:off x="2648" y="1835450"/>
        <a:ext cx="2582220" cy="2208009"/>
      </dsp:txXfrm>
    </dsp:sp>
    <dsp:sp modelId="{28291CCB-3AE9-4922-A99F-4C45AF593CCD}">
      <dsp:nvSpPr>
        <dsp:cNvPr id="0" name=""/>
        <dsp:cNvSpPr/>
      </dsp:nvSpPr>
      <dsp:spPr>
        <a:xfrm>
          <a:off x="2946379" y="843051"/>
          <a:ext cx="2582220" cy="992398"/>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US" sz="1500" kern="1200" dirty="0" smtClean="0"/>
            <a:t>Social Housing Roundtable</a:t>
          </a:r>
        </a:p>
        <a:p>
          <a:pPr lvl="0" algn="ctr" defTabSz="666750">
            <a:lnSpc>
              <a:spcPct val="90000"/>
            </a:lnSpc>
            <a:spcBef>
              <a:spcPct val="0"/>
            </a:spcBef>
            <a:spcAft>
              <a:spcPct val="35000"/>
            </a:spcAft>
          </a:pPr>
          <a:r>
            <a:rPr lang="en-US" sz="1500" kern="1200" dirty="0" smtClean="0"/>
            <a:t>(November 2018)</a:t>
          </a:r>
          <a:endParaRPr lang="en-US" sz="1500" kern="1200" dirty="0"/>
        </a:p>
      </dsp:txBody>
      <dsp:txXfrm>
        <a:off x="2946379" y="843051"/>
        <a:ext cx="2582220" cy="992398"/>
      </dsp:txXfrm>
    </dsp:sp>
    <dsp:sp modelId="{B23D2855-8622-4859-A3C5-4EE7F1AEB6E4}">
      <dsp:nvSpPr>
        <dsp:cNvPr id="0" name=""/>
        <dsp:cNvSpPr/>
      </dsp:nvSpPr>
      <dsp:spPr>
        <a:xfrm>
          <a:off x="2946379" y="1835450"/>
          <a:ext cx="2582220" cy="220800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GB" sz="1500" kern="1200" dirty="0" smtClean="0"/>
            <a:t>Attendees: Key stakeholders, including elected members, civil servants, third sector organisations </a:t>
          </a:r>
          <a:endParaRPr lang="en-US" sz="1500" kern="1200" dirty="0"/>
        </a:p>
        <a:p>
          <a:pPr marL="114300" lvl="1" indent="-114300" algn="l" defTabSz="666750">
            <a:lnSpc>
              <a:spcPct val="90000"/>
            </a:lnSpc>
            <a:spcBef>
              <a:spcPct val="0"/>
            </a:spcBef>
            <a:spcAft>
              <a:spcPct val="15000"/>
            </a:spcAft>
            <a:buChar char="••"/>
          </a:pPr>
          <a:r>
            <a:rPr lang="en-US" sz="1500" kern="1200" dirty="0" smtClean="0"/>
            <a:t>Focus: The challenges facing families in social housing</a:t>
          </a:r>
        </a:p>
      </dsp:txBody>
      <dsp:txXfrm>
        <a:off x="2946379" y="1835450"/>
        <a:ext cx="2582220" cy="2208009"/>
      </dsp:txXfrm>
    </dsp:sp>
    <dsp:sp modelId="{67A14E15-A41B-477D-BAE9-0504BD9F0534}">
      <dsp:nvSpPr>
        <dsp:cNvPr id="0" name=""/>
        <dsp:cNvSpPr/>
      </dsp:nvSpPr>
      <dsp:spPr>
        <a:xfrm>
          <a:off x="5890110" y="843051"/>
          <a:ext cx="2582220" cy="992398"/>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US" sz="1500" kern="1200" dirty="0" smtClean="0"/>
            <a:t>Social Housing and Child Poverty Seminar and Workshop</a:t>
          </a:r>
        </a:p>
        <a:p>
          <a:pPr lvl="0" algn="ctr" defTabSz="666750">
            <a:lnSpc>
              <a:spcPct val="90000"/>
            </a:lnSpc>
            <a:spcBef>
              <a:spcPct val="0"/>
            </a:spcBef>
            <a:spcAft>
              <a:spcPct val="35000"/>
            </a:spcAft>
          </a:pPr>
          <a:r>
            <a:rPr lang="en-US" sz="1500" kern="1200" dirty="0" smtClean="0"/>
            <a:t>(June 2019)</a:t>
          </a:r>
          <a:endParaRPr lang="en-US" sz="1500" kern="1200" dirty="0"/>
        </a:p>
      </dsp:txBody>
      <dsp:txXfrm>
        <a:off x="5890110" y="843051"/>
        <a:ext cx="2582220" cy="992398"/>
      </dsp:txXfrm>
    </dsp:sp>
    <dsp:sp modelId="{CBA7D20F-21C0-48A4-85DB-B776B3C7BEDA}">
      <dsp:nvSpPr>
        <dsp:cNvPr id="0" name=""/>
        <dsp:cNvSpPr/>
      </dsp:nvSpPr>
      <dsp:spPr>
        <a:xfrm>
          <a:off x="5890110" y="1835450"/>
          <a:ext cx="2582220" cy="220800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Attendees: Social housing associations, local authorities and children’s services</a:t>
          </a:r>
          <a:endParaRPr lang="en-US" sz="1500" kern="1200" dirty="0"/>
        </a:p>
        <a:p>
          <a:pPr marL="114300" lvl="1" indent="-114300" algn="l" defTabSz="666750">
            <a:lnSpc>
              <a:spcPct val="90000"/>
            </a:lnSpc>
            <a:spcBef>
              <a:spcPct val="0"/>
            </a:spcBef>
            <a:spcAft>
              <a:spcPct val="15000"/>
            </a:spcAft>
            <a:buChar char="••"/>
          </a:pPr>
          <a:r>
            <a:rPr lang="en-US" sz="1500" kern="1200" dirty="0" smtClean="0"/>
            <a:t>Focus: Facilitated discussion about collaborative approaches to ensuring social housing can best support families experiencing poverty</a:t>
          </a:r>
          <a:endParaRPr lang="en-US" sz="1500" kern="1200" dirty="0"/>
        </a:p>
      </dsp:txBody>
      <dsp:txXfrm>
        <a:off x="5890110" y="1835450"/>
        <a:ext cx="2582220" cy="2208009"/>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C4DB08AF-7952-40B1-8852-C62F8831BC60}" type="datetimeFigureOut">
              <a:rPr lang="en-GB" smtClean="0"/>
              <a:t>03/11/2019</a:t>
            </a:fld>
            <a:endParaRPr lang="en-GB" dirty="0"/>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BFECFC42-D315-47A7-A5A3-DCFC6BF00F73}" type="slidenum">
              <a:rPr lang="en-GB" smtClean="0"/>
              <a:t>‹#›</a:t>
            </a:fld>
            <a:endParaRPr lang="en-GB" dirty="0"/>
          </a:p>
        </p:txBody>
      </p:sp>
    </p:spTree>
    <p:extLst>
      <p:ext uri="{BB962C8B-B14F-4D97-AF65-F5344CB8AC3E}">
        <p14:creationId xmlns:p14="http://schemas.microsoft.com/office/powerpoint/2010/main" val="21065126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79768" y="4715153"/>
            <a:ext cx="5438140" cy="4466987"/>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vmlDrawing" Target="../drawings/vmlDrawing1.vml"/><Relationship Id="rId5" Type="http://schemas.openxmlformats.org/officeDocument/2006/relationships/image" Target="../media/image5.emf"/><Relationship Id="rId4" Type="http://schemas.openxmlformats.org/officeDocument/2006/relationships/oleObject" Target="../embeddings/oleObject1.bin"/></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vmlDrawing" Target="../drawings/vmlDrawing10.vml"/><Relationship Id="rId5" Type="http://schemas.openxmlformats.org/officeDocument/2006/relationships/image" Target="../media/image5.emf"/><Relationship Id="rId4" Type="http://schemas.openxmlformats.org/officeDocument/2006/relationships/oleObject" Target="../embeddings/oleObject1.bin"/></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vmlDrawing" Target="../drawings/vmlDrawing11.vml"/><Relationship Id="rId5" Type="http://schemas.openxmlformats.org/officeDocument/2006/relationships/image" Target="../media/image5.emf"/><Relationship Id="rId4" Type="http://schemas.openxmlformats.org/officeDocument/2006/relationships/oleObject" Target="../embeddings/oleObject1.bin"/></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vmlDrawing" Target="../drawings/vmlDrawing12.vml"/><Relationship Id="rId5" Type="http://schemas.openxmlformats.org/officeDocument/2006/relationships/image" Target="../media/image5.emf"/><Relationship Id="rId4" Type="http://schemas.openxmlformats.org/officeDocument/2006/relationships/oleObject" Target="../embeddings/oleObject1.bin"/></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vmlDrawing" Target="../drawings/vmlDrawing13.vml"/><Relationship Id="rId5" Type="http://schemas.openxmlformats.org/officeDocument/2006/relationships/image" Target="../media/image5.emf"/><Relationship Id="rId4" Type="http://schemas.openxmlformats.org/officeDocument/2006/relationships/oleObject" Target="../embeddings/oleObject1.bin"/></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vmlDrawing" Target="../drawings/vmlDrawing14.vml"/><Relationship Id="rId5" Type="http://schemas.openxmlformats.org/officeDocument/2006/relationships/image" Target="../media/image5.emf"/><Relationship Id="rId4" Type="http://schemas.openxmlformats.org/officeDocument/2006/relationships/oleObject" Target="../embeddings/oleObject1.bin"/></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vmlDrawing" Target="../drawings/vmlDrawing15.vml"/><Relationship Id="rId5" Type="http://schemas.openxmlformats.org/officeDocument/2006/relationships/image" Target="../media/image5.emf"/><Relationship Id="rId4" Type="http://schemas.openxmlformats.org/officeDocument/2006/relationships/oleObject" Target="../embeddings/oleObject1.bin"/></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vmlDrawing" Target="../drawings/vmlDrawing2.vml"/><Relationship Id="rId5" Type="http://schemas.openxmlformats.org/officeDocument/2006/relationships/image" Target="../media/image5.emf"/><Relationship Id="rId4" Type="http://schemas.openxmlformats.org/officeDocument/2006/relationships/oleObject" Target="../embeddings/oleObject1.bin"/></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vmlDrawing" Target="../drawings/vmlDrawing3.vml"/><Relationship Id="rId5" Type="http://schemas.openxmlformats.org/officeDocument/2006/relationships/image" Target="../media/image5.emf"/><Relationship Id="rId4" Type="http://schemas.openxmlformats.org/officeDocument/2006/relationships/oleObject" Target="../embeddings/oleObject1.bin"/></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vmlDrawing" Target="../drawings/vmlDrawing4.vml"/><Relationship Id="rId5" Type="http://schemas.openxmlformats.org/officeDocument/2006/relationships/image" Target="../media/image5.emf"/><Relationship Id="rId4" Type="http://schemas.openxmlformats.org/officeDocument/2006/relationships/oleObject" Target="../embeddings/oleObject1.bin"/></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vmlDrawing" Target="../drawings/vmlDrawing5.vml"/><Relationship Id="rId5" Type="http://schemas.openxmlformats.org/officeDocument/2006/relationships/image" Target="../media/image5.emf"/><Relationship Id="rId4" Type="http://schemas.openxmlformats.org/officeDocument/2006/relationships/oleObject" Target="../embeddings/oleObject1.bin"/></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vmlDrawing" Target="../drawings/vmlDrawing6.vml"/><Relationship Id="rId5" Type="http://schemas.openxmlformats.org/officeDocument/2006/relationships/image" Target="../media/image5.emf"/><Relationship Id="rId4" Type="http://schemas.openxmlformats.org/officeDocument/2006/relationships/oleObject" Target="../embeddings/oleObject1.bin"/></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vmlDrawing" Target="../drawings/vmlDrawing7.vml"/><Relationship Id="rId5" Type="http://schemas.openxmlformats.org/officeDocument/2006/relationships/image" Target="../media/image5.emf"/><Relationship Id="rId4" Type="http://schemas.openxmlformats.org/officeDocument/2006/relationships/oleObject" Target="../embeddings/oleObject1.bin"/></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vmlDrawing" Target="../drawings/vmlDrawing8.vml"/><Relationship Id="rId5" Type="http://schemas.openxmlformats.org/officeDocument/2006/relationships/image" Target="../media/image5.emf"/><Relationship Id="rId4" Type="http://schemas.openxmlformats.org/officeDocument/2006/relationships/oleObject" Target="../embeddings/oleObject1.bin"/></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vmlDrawing" Target="../drawings/vmlDrawing9.vml"/><Relationship Id="rId5" Type="http://schemas.openxmlformats.org/officeDocument/2006/relationships/image" Target="../media/image5.emf"/><Relationship Id="rId4" Type="http://schemas.openxmlformats.org/officeDocument/2006/relationships/oleObject" Target="../embeddings/oleObject1.bin"/></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xfrm>
            <a:off x="90488" y="744538"/>
            <a:ext cx="6616700" cy="3722687"/>
          </a:xfrm>
          <a:ln/>
        </p:spPr>
      </p:sp>
      <p:sp>
        <p:nvSpPr>
          <p:cNvPr id="6147"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GB" altLang="en-US" dirty="0"/>
          </a:p>
        </p:txBody>
      </p:sp>
      <p:sp>
        <p:nvSpPr>
          <p:cNvPr id="6148" name="Slide Number Placeholder 3"/>
          <p:cNvSpPr>
            <a:spLocks noGrp="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3CBD755D-B3E5-4BBC-936A-78EAD45C61B2}" type="slidenum">
              <a:rPr lang="en-GB" altLang="en-US" smtClean="0">
                <a:solidFill>
                  <a:schemeClr val="tx1"/>
                </a:solidFill>
                <a:latin typeface="Calibri" panose="020F0502020204030204" pitchFamily="34" charset="0"/>
              </a:rPr>
              <a:pPr>
                <a:spcBef>
                  <a:spcPct val="0"/>
                </a:spcBef>
                <a:buFont typeface="Arial" panose="020B0604020202020204" pitchFamily="34" charset="0"/>
                <a:buNone/>
              </a:pPr>
              <a:t>1</a:t>
            </a:fld>
            <a:endParaRPr lang="en-GB" altLang="en-US" dirty="0">
              <a:solidFill>
                <a:schemeClr val="tx1"/>
              </a:solidFill>
              <a:latin typeface="Calibri" panose="020F0502020204030204" pitchFamily="34" charset="0"/>
            </a:endParaRPr>
          </a:p>
        </p:txBody>
      </p:sp>
      <p:graphicFrame>
        <p:nvGraphicFramePr>
          <p:cNvPr id="6149" name="Object 4"/>
          <p:cNvGraphicFramePr>
            <a:graphicFrameLocks noChangeAspect="1"/>
          </p:cNvGraphicFramePr>
          <p:nvPr/>
        </p:nvGraphicFramePr>
        <p:xfrm>
          <a:off x="868750" y="3414356"/>
          <a:ext cx="4811658" cy="4806287"/>
        </p:xfrm>
        <a:graphic>
          <a:graphicData uri="http://schemas.openxmlformats.org/presentationml/2006/ole">
            <mc:AlternateContent xmlns:mc="http://schemas.openxmlformats.org/markup-compatibility/2006">
              <mc:Choice xmlns:v="urn:schemas-microsoft-com:vml" Requires="v">
                <p:oleObj spid="_x0000_s1122" name="Slide" r:id="rId4" imgW="5038479" imgH="3777990" progId="PowerPoint.Slide.12">
                  <p:embed/>
                </p:oleObj>
              </mc:Choice>
              <mc:Fallback>
                <p:oleObj name="Slide" r:id="rId4" imgW="5038479" imgH="3777990" progId="PowerPoint.Slide.12">
                  <p:embed/>
                  <p:pic>
                    <p:nvPicPr>
                      <p:cNvPr id="6149"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750" y="3414356"/>
                        <a:ext cx="4811658" cy="4806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809516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xfrm>
            <a:off x="90488" y="744538"/>
            <a:ext cx="6616700" cy="3722687"/>
          </a:xfrm>
          <a:ln/>
        </p:spPr>
      </p:sp>
      <p:sp>
        <p:nvSpPr>
          <p:cNvPr id="6147"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GB" altLang="en-US" dirty="0"/>
          </a:p>
        </p:txBody>
      </p:sp>
      <p:sp>
        <p:nvSpPr>
          <p:cNvPr id="6148" name="Slide Number Placeholder 3"/>
          <p:cNvSpPr>
            <a:spLocks noGrp="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3CBD755D-B3E5-4BBC-936A-78EAD45C61B2}" type="slidenum">
              <a:rPr lang="en-GB" altLang="en-US" smtClean="0">
                <a:solidFill>
                  <a:schemeClr val="tx1"/>
                </a:solidFill>
                <a:latin typeface="Calibri" panose="020F0502020204030204" pitchFamily="34" charset="0"/>
              </a:rPr>
              <a:pPr>
                <a:spcBef>
                  <a:spcPct val="0"/>
                </a:spcBef>
                <a:buFont typeface="Arial" panose="020B0604020202020204" pitchFamily="34" charset="0"/>
                <a:buNone/>
              </a:pPr>
              <a:t>10</a:t>
            </a:fld>
            <a:endParaRPr lang="en-GB" altLang="en-US" dirty="0">
              <a:solidFill>
                <a:schemeClr val="tx1"/>
              </a:solidFill>
              <a:latin typeface="Calibri" panose="020F0502020204030204" pitchFamily="34" charset="0"/>
            </a:endParaRPr>
          </a:p>
        </p:txBody>
      </p:sp>
      <p:graphicFrame>
        <p:nvGraphicFramePr>
          <p:cNvPr id="6149" name="Object 4"/>
          <p:cNvGraphicFramePr>
            <a:graphicFrameLocks noChangeAspect="1"/>
          </p:cNvGraphicFramePr>
          <p:nvPr/>
        </p:nvGraphicFramePr>
        <p:xfrm>
          <a:off x="868750" y="3414356"/>
          <a:ext cx="4811658" cy="4806287"/>
        </p:xfrm>
        <a:graphic>
          <a:graphicData uri="http://schemas.openxmlformats.org/presentationml/2006/ole">
            <mc:AlternateContent xmlns:mc="http://schemas.openxmlformats.org/markup-compatibility/2006">
              <mc:Choice xmlns:v="urn:schemas-microsoft-com:vml" Requires="v">
                <p:oleObj spid="_x0000_s58395" name="Slide" r:id="rId4" imgW="5038479" imgH="3777990" progId="PowerPoint.Slide.12">
                  <p:embed/>
                </p:oleObj>
              </mc:Choice>
              <mc:Fallback>
                <p:oleObj name="Slide" r:id="rId4" imgW="5038479" imgH="3777990" progId="PowerPoint.Slide.12">
                  <p:embed/>
                  <p:pic>
                    <p:nvPicPr>
                      <p:cNvPr id="6149"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750" y="3414356"/>
                        <a:ext cx="4811658" cy="4806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632788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xfrm>
            <a:off x="90488" y="744538"/>
            <a:ext cx="6616700" cy="3722687"/>
          </a:xfrm>
          <a:ln/>
        </p:spPr>
      </p:sp>
      <p:sp>
        <p:nvSpPr>
          <p:cNvPr id="6147"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GB" altLang="en-US" dirty="0"/>
          </a:p>
        </p:txBody>
      </p:sp>
      <p:sp>
        <p:nvSpPr>
          <p:cNvPr id="6148" name="Slide Number Placeholder 3"/>
          <p:cNvSpPr>
            <a:spLocks noGrp="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3CBD755D-B3E5-4BBC-936A-78EAD45C61B2}" type="slidenum">
              <a:rPr lang="en-GB" altLang="en-US" smtClean="0">
                <a:solidFill>
                  <a:schemeClr val="tx1"/>
                </a:solidFill>
                <a:latin typeface="Calibri" panose="020F0502020204030204" pitchFamily="34" charset="0"/>
              </a:rPr>
              <a:pPr>
                <a:spcBef>
                  <a:spcPct val="0"/>
                </a:spcBef>
                <a:buFont typeface="Arial" panose="020B0604020202020204" pitchFamily="34" charset="0"/>
                <a:buNone/>
              </a:pPr>
              <a:t>11</a:t>
            </a:fld>
            <a:endParaRPr lang="en-GB" altLang="en-US" dirty="0">
              <a:solidFill>
                <a:schemeClr val="tx1"/>
              </a:solidFill>
              <a:latin typeface="Calibri" panose="020F0502020204030204" pitchFamily="34" charset="0"/>
            </a:endParaRPr>
          </a:p>
        </p:txBody>
      </p:sp>
      <p:graphicFrame>
        <p:nvGraphicFramePr>
          <p:cNvPr id="6149" name="Object 4"/>
          <p:cNvGraphicFramePr>
            <a:graphicFrameLocks noChangeAspect="1"/>
          </p:cNvGraphicFramePr>
          <p:nvPr/>
        </p:nvGraphicFramePr>
        <p:xfrm>
          <a:off x="868750" y="3414356"/>
          <a:ext cx="4811658" cy="4806287"/>
        </p:xfrm>
        <a:graphic>
          <a:graphicData uri="http://schemas.openxmlformats.org/presentationml/2006/ole">
            <mc:AlternateContent xmlns:mc="http://schemas.openxmlformats.org/markup-compatibility/2006">
              <mc:Choice xmlns:v="urn:schemas-microsoft-com:vml" Requires="v">
                <p:oleObj spid="_x0000_s57371" name="Slide" r:id="rId4" imgW="5038479" imgH="3777990" progId="PowerPoint.Slide.12">
                  <p:embed/>
                </p:oleObj>
              </mc:Choice>
              <mc:Fallback>
                <p:oleObj name="Slide" r:id="rId4" imgW="5038479" imgH="3777990" progId="PowerPoint.Slide.12">
                  <p:embed/>
                  <p:pic>
                    <p:nvPicPr>
                      <p:cNvPr id="6149"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750" y="3414356"/>
                        <a:ext cx="4811658" cy="4806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644908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xfrm>
            <a:off x="90488" y="744538"/>
            <a:ext cx="6616700" cy="3722687"/>
          </a:xfrm>
          <a:ln/>
        </p:spPr>
      </p:sp>
      <p:sp>
        <p:nvSpPr>
          <p:cNvPr id="6147"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GB" altLang="en-US" dirty="0"/>
          </a:p>
        </p:txBody>
      </p:sp>
      <p:sp>
        <p:nvSpPr>
          <p:cNvPr id="6148" name="Slide Number Placeholder 3"/>
          <p:cNvSpPr>
            <a:spLocks noGrp="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3CBD755D-B3E5-4BBC-936A-78EAD45C61B2}" type="slidenum">
              <a:rPr lang="en-GB" altLang="en-US" smtClean="0">
                <a:solidFill>
                  <a:schemeClr val="tx1"/>
                </a:solidFill>
                <a:latin typeface="Calibri" panose="020F0502020204030204" pitchFamily="34" charset="0"/>
              </a:rPr>
              <a:pPr>
                <a:spcBef>
                  <a:spcPct val="0"/>
                </a:spcBef>
                <a:buFont typeface="Arial" panose="020B0604020202020204" pitchFamily="34" charset="0"/>
                <a:buNone/>
              </a:pPr>
              <a:t>12</a:t>
            </a:fld>
            <a:endParaRPr lang="en-GB" altLang="en-US" dirty="0">
              <a:solidFill>
                <a:schemeClr val="tx1"/>
              </a:solidFill>
              <a:latin typeface="Calibri" panose="020F0502020204030204" pitchFamily="34" charset="0"/>
            </a:endParaRPr>
          </a:p>
        </p:txBody>
      </p:sp>
      <p:graphicFrame>
        <p:nvGraphicFramePr>
          <p:cNvPr id="6149" name="Object 4"/>
          <p:cNvGraphicFramePr>
            <a:graphicFrameLocks noChangeAspect="1"/>
          </p:cNvGraphicFramePr>
          <p:nvPr/>
        </p:nvGraphicFramePr>
        <p:xfrm>
          <a:off x="868750" y="3414356"/>
          <a:ext cx="4811658" cy="4806287"/>
        </p:xfrm>
        <a:graphic>
          <a:graphicData uri="http://schemas.openxmlformats.org/presentationml/2006/ole">
            <mc:AlternateContent xmlns:mc="http://schemas.openxmlformats.org/markup-compatibility/2006">
              <mc:Choice xmlns:v="urn:schemas-microsoft-com:vml" Requires="v">
                <p:oleObj spid="_x0000_s60441" name="Slide" r:id="rId4" imgW="5038479" imgH="3777990" progId="PowerPoint.Slide.12">
                  <p:embed/>
                </p:oleObj>
              </mc:Choice>
              <mc:Fallback>
                <p:oleObj name="Slide" r:id="rId4" imgW="5038479" imgH="3777990" progId="PowerPoint.Slide.12">
                  <p:embed/>
                  <p:pic>
                    <p:nvPicPr>
                      <p:cNvPr id="6149"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750" y="3414356"/>
                        <a:ext cx="4811658" cy="4806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729442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xfrm>
            <a:off x="90488" y="744538"/>
            <a:ext cx="6616700" cy="3722687"/>
          </a:xfrm>
          <a:ln/>
        </p:spPr>
      </p:sp>
      <p:sp>
        <p:nvSpPr>
          <p:cNvPr id="6147"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GB" altLang="en-US" dirty="0"/>
          </a:p>
        </p:txBody>
      </p:sp>
      <p:sp>
        <p:nvSpPr>
          <p:cNvPr id="6148" name="Slide Number Placeholder 3"/>
          <p:cNvSpPr>
            <a:spLocks noGrp="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3CBD755D-B3E5-4BBC-936A-78EAD45C61B2}" type="slidenum">
              <a:rPr lang="en-GB" altLang="en-US" smtClean="0">
                <a:solidFill>
                  <a:schemeClr val="tx1"/>
                </a:solidFill>
                <a:latin typeface="Calibri" panose="020F0502020204030204" pitchFamily="34" charset="0"/>
              </a:rPr>
              <a:pPr>
                <a:spcBef>
                  <a:spcPct val="0"/>
                </a:spcBef>
                <a:buFont typeface="Arial" panose="020B0604020202020204" pitchFamily="34" charset="0"/>
                <a:buNone/>
              </a:pPr>
              <a:t>13</a:t>
            </a:fld>
            <a:endParaRPr lang="en-GB" altLang="en-US" dirty="0">
              <a:solidFill>
                <a:schemeClr val="tx1"/>
              </a:solidFill>
              <a:latin typeface="Calibri" panose="020F0502020204030204" pitchFamily="34" charset="0"/>
            </a:endParaRPr>
          </a:p>
        </p:txBody>
      </p:sp>
      <p:graphicFrame>
        <p:nvGraphicFramePr>
          <p:cNvPr id="6149" name="Object 4"/>
          <p:cNvGraphicFramePr>
            <a:graphicFrameLocks noChangeAspect="1"/>
          </p:cNvGraphicFramePr>
          <p:nvPr/>
        </p:nvGraphicFramePr>
        <p:xfrm>
          <a:off x="868750" y="3414356"/>
          <a:ext cx="4811658" cy="4806287"/>
        </p:xfrm>
        <a:graphic>
          <a:graphicData uri="http://schemas.openxmlformats.org/presentationml/2006/ole">
            <mc:AlternateContent xmlns:mc="http://schemas.openxmlformats.org/markup-compatibility/2006">
              <mc:Choice xmlns:v="urn:schemas-microsoft-com:vml" Requires="v">
                <p:oleObj spid="_x0000_s61464" name="Slide" r:id="rId4" imgW="5038479" imgH="3777990" progId="PowerPoint.Slide.12">
                  <p:embed/>
                </p:oleObj>
              </mc:Choice>
              <mc:Fallback>
                <p:oleObj name="Slide" r:id="rId4" imgW="5038479" imgH="3777990" progId="PowerPoint.Slide.12">
                  <p:embed/>
                  <p:pic>
                    <p:nvPicPr>
                      <p:cNvPr id="6149"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750" y="3414356"/>
                        <a:ext cx="4811658" cy="4806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762413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xfrm>
            <a:off x="90488" y="744538"/>
            <a:ext cx="6616700" cy="3722687"/>
          </a:xfrm>
          <a:ln/>
        </p:spPr>
      </p:sp>
      <p:sp>
        <p:nvSpPr>
          <p:cNvPr id="6147"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GB" altLang="en-US" dirty="0"/>
          </a:p>
        </p:txBody>
      </p:sp>
      <p:sp>
        <p:nvSpPr>
          <p:cNvPr id="6148" name="Slide Number Placeholder 3"/>
          <p:cNvSpPr>
            <a:spLocks noGrp="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3CBD755D-B3E5-4BBC-936A-78EAD45C61B2}" type="slidenum">
              <a:rPr lang="en-GB" altLang="en-US" smtClean="0">
                <a:solidFill>
                  <a:schemeClr val="tx1"/>
                </a:solidFill>
                <a:latin typeface="Calibri" panose="020F0502020204030204" pitchFamily="34" charset="0"/>
              </a:rPr>
              <a:pPr>
                <a:spcBef>
                  <a:spcPct val="0"/>
                </a:spcBef>
                <a:buFont typeface="Arial" panose="020B0604020202020204" pitchFamily="34" charset="0"/>
                <a:buNone/>
              </a:pPr>
              <a:t>14</a:t>
            </a:fld>
            <a:endParaRPr lang="en-GB" altLang="en-US" dirty="0">
              <a:solidFill>
                <a:schemeClr val="tx1"/>
              </a:solidFill>
              <a:latin typeface="Calibri" panose="020F0502020204030204" pitchFamily="34" charset="0"/>
            </a:endParaRPr>
          </a:p>
        </p:txBody>
      </p:sp>
      <p:graphicFrame>
        <p:nvGraphicFramePr>
          <p:cNvPr id="6149" name="Object 4"/>
          <p:cNvGraphicFramePr>
            <a:graphicFrameLocks noChangeAspect="1"/>
          </p:cNvGraphicFramePr>
          <p:nvPr/>
        </p:nvGraphicFramePr>
        <p:xfrm>
          <a:off x="868750" y="3414356"/>
          <a:ext cx="4811658" cy="4806287"/>
        </p:xfrm>
        <a:graphic>
          <a:graphicData uri="http://schemas.openxmlformats.org/presentationml/2006/ole">
            <mc:AlternateContent xmlns:mc="http://schemas.openxmlformats.org/markup-compatibility/2006">
              <mc:Choice xmlns:v="urn:schemas-microsoft-com:vml" Requires="v">
                <p:oleObj spid="_x0000_s59419" name="Slide" r:id="rId4" imgW="5038479" imgH="3777990" progId="PowerPoint.Slide.12">
                  <p:embed/>
                </p:oleObj>
              </mc:Choice>
              <mc:Fallback>
                <p:oleObj name="Slide" r:id="rId4" imgW="5038479" imgH="3777990" progId="PowerPoint.Slide.12">
                  <p:embed/>
                  <p:pic>
                    <p:nvPicPr>
                      <p:cNvPr id="6149"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750" y="3414356"/>
                        <a:ext cx="4811658" cy="4806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884600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xfrm>
            <a:off x="90488" y="744538"/>
            <a:ext cx="6616700" cy="3722687"/>
          </a:xfrm>
          <a:ln/>
        </p:spPr>
      </p:sp>
      <p:sp>
        <p:nvSpPr>
          <p:cNvPr id="6147"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GB" altLang="en-US" dirty="0"/>
          </a:p>
        </p:txBody>
      </p:sp>
      <p:sp>
        <p:nvSpPr>
          <p:cNvPr id="6148" name="Slide Number Placeholder 3"/>
          <p:cNvSpPr>
            <a:spLocks noGrp="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3CBD755D-B3E5-4BBC-936A-78EAD45C61B2}" type="slidenum">
              <a:rPr lang="en-GB" altLang="en-US" smtClean="0">
                <a:solidFill>
                  <a:schemeClr val="tx1"/>
                </a:solidFill>
                <a:latin typeface="Calibri" panose="020F0502020204030204" pitchFamily="34" charset="0"/>
              </a:rPr>
              <a:pPr>
                <a:spcBef>
                  <a:spcPct val="0"/>
                </a:spcBef>
                <a:buFont typeface="Arial" panose="020B0604020202020204" pitchFamily="34" charset="0"/>
                <a:buNone/>
              </a:pPr>
              <a:t>15</a:t>
            </a:fld>
            <a:endParaRPr lang="en-GB" altLang="en-US" dirty="0">
              <a:solidFill>
                <a:schemeClr val="tx1"/>
              </a:solidFill>
              <a:latin typeface="Calibri" panose="020F0502020204030204" pitchFamily="34" charset="0"/>
            </a:endParaRPr>
          </a:p>
        </p:txBody>
      </p:sp>
      <p:graphicFrame>
        <p:nvGraphicFramePr>
          <p:cNvPr id="6149" name="Object 4"/>
          <p:cNvGraphicFramePr>
            <a:graphicFrameLocks noChangeAspect="1"/>
          </p:cNvGraphicFramePr>
          <p:nvPr/>
        </p:nvGraphicFramePr>
        <p:xfrm>
          <a:off x="868750" y="3414356"/>
          <a:ext cx="4811658" cy="4806287"/>
        </p:xfrm>
        <a:graphic>
          <a:graphicData uri="http://schemas.openxmlformats.org/presentationml/2006/ole">
            <mc:AlternateContent xmlns:mc="http://schemas.openxmlformats.org/markup-compatibility/2006">
              <mc:Choice xmlns:v="urn:schemas-microsoft-com:vml" Requires="v">
                <p:oleObj spid="_x0000_s63496" name="Slide" r:id="rId4" imgW="5038479" imgH="3777990" progId="PowerPoint.Slide.12">
                  <p:embed/>
                </p:oleObj>
              </mc:Choice>
              <mc:Fallback>
                <p:oleObj name="Slide" r:id="rId4" imgW="5038479" imgH="3777990" progId="PowerPoint.Slide.12">
                  <p:embed/>
                  <p:pic>
                    <p:nvPicPr>
                      <p:cNvPr id="6149"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750" y="3414356"/>
                        <a:ext cx="4811658" cy="4806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663457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xfrm>
            <a:off x="90488" y="744538"/>
            <a:ext cx="6616700" cy="3722687"/>
          </a:xfrm>
          <a:ln/>
        </p:spPr>
      </p:sp>
      <p:sp>
        <p:nvSpPr>
          <p:cNvPr id="6147"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GB" altLang="en-US" dirty="0"/>
          </a:p>
        </p:txBody>
      </p:sp>
      <p:sp>
        <p:nvSpPr>
          <p:cNvPr id="6148" name="Slide Number Placeholder 3"/>
          <p:cNvSpPr>
            <a:spLocks noGrp="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3CBD755D-B3E5-4BBC-936A-78EAD45C61B2}" type="slidenum">
              <a:rPr lang="en-GB" altLang="en-US" smtClean="0">
                <a:solidFill>
                  <a:schemeClr val="tx1"/>
                </a:solidFill>
                <a:latin typeface="Calibri" panose="020F0502020204030204" pitchFamily="34" charset="0"/>
              </a:rPr>
              <a:pPr>
                <a:spcBef>
                  <a:spcPct val="0"/>
                </a:spcBef>
                <a:buFont typeface="Arial" panose="020B0604020202020204" pitchFamily="34" charset="0"/>
                <a:buNone/>
              </a:pPr>
              <a:t>2</a:t>
            </a:fld>
            <a:endParaRPr lang="en-GB" altLang="en-US" dirty="0">
              <a:solidFill>
                <a:schemeClr val="tx1"/>
              </a:solidFill>
              <a:latin typeface="Calibri" panose="020F0502020204030204" pitchFamily="34" charset="0"/>
            </a:endParaRPr>
          </a:p>
        </p:txBody>
      </p:sp>
      <p:graphicFrame>
        <p:nvGraphicFramePr>
          <p:cNvPr id="6149" name="Object 4"/>
          <p:cNvGraphicFramePr>
            <a:graphicFrameLocks noChangeAspect="1"/>
          </p:cNvGraphicFramePr>
          <p:nvPr/>
        </p:nvGraphicFramePr>
        <p:xfrm>
          <a:off x="868750" y="3414356"/>
          <a:ext cx="4811658" cy="4806287"/>
        </p:xfrm>
        <a:graphic>
          <a:graphicData uri="http://schemas.openxmlformats.org/presentationml/2006/ole">
            <mc:AlternateContent xmlns:mc="http://schemas.openxmlformats.org/markup-compatibility/2006">
              <mc:Choice xmlns:v="urn:schemas-microsoft-com:vml" Requires="v">
                <p:oleObj spid="_x0000_s2146" name="Slide" r:id="rId4" imgW="5038479" imgH="3777990" progId="PowerPoint.Slide.12">
                  <p:embed/>
                </p:oleObj>
              </mc:Choice>
              <mc:Fallback>
                <p:oleObj name="Slide" r:id="rId4" imgW="5038479" imgH="3777990" progId="PowerPoint.Slide.12">
                  <p:embed/>
                  <p:pic>
                    <p:nvPicPr>
                      <p:cNvPr id="6149"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750" y="3414356"/>
                        <a:ext cx="4811658" cy="4806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895441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xfrm>
            <a:off x="90488" y="744538"/>
            <a:ext cx="6616700" cy="3722687"/>
          </a:xfrm>
          <a:ln/>
        </p:spPr>
      </p:sp>
      <p:sp>
        <p:nvSpPr>
          <p:cNvPr id="6147"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GB" altLang="en-US" dirty="0"/>
          </a:p>
        </p:txBody>
      </p:sp>
      <p:sp>
        <p:nvSpPr>
          <p:cNvPr id="6148" name="Slide Number Placeholder 3"/>
          <p:cNvSpPr>
            <a:spLocks noGrp="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3CBD755D-B3E5-4BBC-936A-78EAD45C61B2}" type="slidenum">
              <a:rPr lang="en-GB" altLang="en-US" smtClean="0">
                <a:solidFill>
                  <a:schemeClr val="tx1"/>
                </a:solidFill>
                <a:latin typeface="Calibri" panose="020F0502020204030204" pitchFamily="34" charset="0"/>
              </a:rPr>
              <a:pPr>
                <a:spcBef>
                  <a:spcPct val="0"/>
                </a:spcBef>
                <a:buFont typeface="Arial" panose="020B0604020202020204" pitchFamily="34" charset="0"/>
                <a:buNone/>
              </a:pPr>
              <a:t>3</a:t>
            </a:fld>
            <a:endParaRPr lang="en-GB" altLang="en-US" dirty="0">
              <a:solidFill>
                <a:schemeClr val="tx1"/>
              </a:solidFill>
              <a:latin typeface="Calibri" panose="020F0502020204030204" pitchFamily="34" charset="0"/>
            </a:endParaRPr>
          </a:p>
        </p:txBody>
      </p:sp>
      <p:graphicFrame>
        <p:nvGraphicFramePr>
          <p:cNvPr id="6149" name="Object 4"/>
          <p:cNvGraphicFramePr>
            <a:graphicFrameLocks noChangeAspect="1"/>
          </p:cNvGraphicFramePr>
          <p:nvPr/>
        </p:nvGraphicFramePr>
        <p:xfrm>
          <a:off x="868750" y="3414356"/>
          <a:ext cx="4811658" cy="4806287"/>
        </p:xfrm>
        <a:graphic>
          <a:graphicData uri="http://schemas.openxmlformats.org/presentationml/2006/ole">
            <mc:AlternateContent xmlns:mc="http://schemas.openxmlformats.org/markup-compatibility/2006">
              <mc:Choice xmlns:v="urn:schemas-microsoft-com:vml" Requires="v">
                <p:oleObj spid="_x0000_s45109" name="Slide" r:id="rId4" imgW="5038479" imgH="3777990" progId="PowerPoint.Slide.12">
                  <p:embed/>
                </p:oleObj>
              </mc:Choice>
              <mc:Fallback>
                <p:oleObj name="Slide" r:id="rId4" imgW="5038479" imgH="3777990" progId="PowerPoint.Slide.12">
                  <p:embed/>
                  <p:pic>
                    <p:nvPicPr>
                      <p:cNvPr id="6149"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750" y="3414356"/>
                        <a:ext cx="4811658" cy="4806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974202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xfrm>
            <a:off x="90488" y="744538"/>
            <a:ext cx="6616700" cy="3722687"/>
          </a:xfrm>
          <a:ln/>
        </p:spPr>
      </p:sp>
      <p:sp>
        <p:nvSpPr>
          <p:cNvPr id="6147"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GB" altLang="en-US" dirty="0"/>
          </a:p>
        </p:txBody>
      </p:sp>
      <p:sp>
        <p:nvSpPr>
          <p:cNvPr id="6148" name="Slide Number Placeholder 3"/>
          <p:cNvSpPr>
            <a:spLocks noGrp="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3CBD755D-B3E5-4BBC-936A-78EAD45C61B2}" type="slidenum">
              <a:rPr lang="en-GB" altLang="en-US" smtClean="0">
                <a:solidFill>
                  <a:schemeClr val="tx1"/>
                </a:solidFill>
                <a:latin typeface="Calibri" panose="020F0502020204030204" pitchFamily="34" charset="0"/>
              </a:rPr>
              <a:pPr>
                <a:spcBef>
                  <a:spcPct val="0"/>
                </a:spcBef>
                <a:buFont typeface="Arial" panose="020B0604020202020204" pitchFamily="34" charset="0"/>
                <a:buNone/>
              </a:pPr>
              <a:t>4</a:t>
            </a:fld>
            <a:endParaRPr lang="en-GB" altLang="en-US" dirty="0">
              <a:solidFill>
                <a:schemeClr val="tx1"/>
              </a:solidFill>
              <a:latin typeface="Calibri" panose="020F0502020204030204" pitchFamily="34" charset="0"/>
            </a:endParaRPr>
          </a:p>
        </p:txBody>
      </p:sp>
      <p:graphicFrame>
        <p:nvGraphicFramePr>
          <p:cNvPr id="6149" name="Object 4"/>
          <p:cNvGraphicFramePr>
            <a:graphicFrameLocks noChangeAspect="1"/>
          </p:cNvGraphicFramePr>
          <p:nvPr/>
        </p:nvGraphicFramePr>
        <p:xfrm>
          <a:off x="868750" y="3414356"/>
          <a:ext cx="4811658" cy="4806287"/>
        </p:xfrm>
        <a:graphic>
          <a:graphicData uri="http://schemas.openxmlformats.org/presentationml/2006/ole">
            <mc:AlternateContent xmlns:mc="http://schemas.openxmlformats.org/markup-compatibility/2006">
              <mc:Choice xmlns:v="urn:schemas-microsoft-com:vml" Requires="v">
                <p:oleObj spid="_x0000_s4194" name="Slide" r:id="rId4" imgW="5038479" imgH="3777990" progId="PowerPoint.Slide.12">
                  <p:embed/>
                </p:oleObj>
              </mc:Choice>
              <mc:Fallback>
                <p:oleObj name="Slide" r:id="rId4" imgW="5038479" imgH="3777990" progId="PowerPoint.Slide.12">
                  <p:embed/>
                  <p:pic>
                    <p:nvPicPr>
                      <p:cNvPr id="6149"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750" y="3414356"/>
                        <a:ext cx="4811658" cy="4806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075108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xfrm>
            <a:off x="90488" y="744538"/>
            <a:ext cx="6616700" cy="3722687"/>
          </a:xfrm>
          <a:ln/>
        </p:spPr>
      </p:sp>
      <p:sp>
        <p:nvSpPr>
          <p:cNvPr id="6147"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GB" altLang="en-US" dirty="0"/>
          </a:p>
        </p:txBody>
      </p:sp>
      <p:sp>
        <p:nvSpPr>
          <p:cNvPr id="6148" name="Slide Number Placeholder 3"/>
          <p:cNvSpPr>
            <a:spLocks noGrp="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3CBD755D-B3E5-4BBC-936A-78EAD45C61B2}" type="slidenum">
              <a:rPr lang="en-GB" altLang="en-US" smtClean="0">
                <a:solidFill>
                  <a:schemeClr val="tx1"/>
                </a:solidFill>
                <a:latin typeface="Calibri" panose="020F0502020204030204" pitchFamily="34" charset="0"/>
              </a:rPr>
              <a:pPr>
                <a:spcBef>
                  <a:spcPct val="0"/>
                </a:spcBef>
                <a:buFont typeface="Arial" panose="020B0604020202020204" pitchFamily="34" charset="0"/>
                <a:buNone/>
              </a:pPr>
              <a:t>5</a:t>
            </a:fld>
            <a:endParaRPr lang="en-GB" altLang="en-US" dirty="0">
              <a:solidFill>
                <a:schemeClr val="tx1"/>
              </a:solidFill>
              <a:latin typeface="Calibri" panose="020F0502020204030204" pitchFamily="34" charset="0"/>
            </a:endParaRPr>
          </a:p>
        </p:txBody>
      </p:sp>
      <p:graphicFrame>
        <p:nvGraphicFramePr>
          <p:cNvPr id="6149" name="Object 4"/>
          <p:cNvGraphicFramePr>
            <a:graphicFrameLocks noChangeAspect="1"/>
          </p:cNvGraphicFramePr>
          <p:nvPr/>
        </p:nvGraphicFramePr>
        <p:xfrm>
          <a:off x="868750" y="3414356"/>
          <a:ext cx="4811658" cy="4806287"/>
        </p:xfrm>
        <a:graphic>
          <a:graphicData uri="http://schemas.openxmlformats.org/presentationml/2006/ole">
            <mc:AlternateContent xmlns:mc="http://schemas.openxmlformats.org/markup-compatibility/2006">
              <mc:Choice xmlns:v="urn:schemas-microsoft-com:vml" Requires="v">
                <p:oleObj spid="_x0000_s50215" name="Slide" r:id="rId4" imgW="5038479" imgH="3777990" progId="PowerPoint.Slide.12">
                  <p:embed/>
                </p:oleObj>
              </mc:Choice>
              <mc:Fallback>
                <p:oleObj name="Slide" r:id="rId4" imgW="5038479" imgH="3777990" progId="PowerPoint.Slide.12">
                  <p:embed/>
                  <p:pic>
                    <p:nvPicPr>
                      <p:cNvPr id="6149"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750" y="3414356"/>
                        <a:ext cx="4811658" cy="4806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228684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xfrm>
            <a:off x="90488" y="744538"/>
            <a:ext cx="6616700" cy="3722687"/>
          </a:xfrm>
          <a:ln/>
        </p:spPr>
      </p:sp>
      <p:sp>
        <p:nvSpPr>
          <p:cNvPr id="6147"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GB" altLang="en-US" dirty="0"/>
          </a:p>
        </p:txBody>
      </p:sp>
      <p:sp>
        <p:nvSpPr>
          <p:cNvPr id="6148" name="Slide Number Placeholder 3"/>
          <p:cNvSpPr>
            <a:spLocks noGrp="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3CBD755D-B3E5-4BBC-936A-78EAD45C61B2}" type="slidenum">
              <a:rPr lang="en-GB" altLang="en-US" smtClean="0">
                <a:solidFill>
                  <a:schemeClr val="tx1"/>
                </a:solidFill>
                <a:latin typeface="Calibri" panose="020F0502020204030204" pitchFamily="34" charset="0"/>
              </a:rPr>
              <a:pPr>
                <a:spcBef>
                  <a:spcPct val="0"/>
                </a:spcBef>
                <a:buFont typeface="Arial" panose="020B0604020202020204" pitchFamily="34" charset="0"/>
                <a:buNone/>
              </a:pPr>
              <a:t>6</a:t>
            </a:fld>
            <a:endParaRPr lang="en-GB" altLang="en-US" dirty="0">
              <a:solidFill>
                <a:schemeClr val="tx1"/>
              </a:solidFill>
              <a:latin typeface="Calibri" panose="020F0502020204030204" pitchFamily="34" charset="0"/>
            </a:endParaRPr>
          </a:p>
        </p:txBody>
      </p:sp>
      <p:graphicFrame>
        <p:nvGraphicFramePr>
          <p:cNvPr id="6149" name="Object 4"/>
          <p:cNvGraphicFramePr>
            <a:graphicFrameLocks noChangeAspect="1"/>
          </p:cNvGraphicFramePr>
          <p:nvPr/>
        </p:nvGraphicFramePr>
        <p:xfrm>
          <a:off x="868750" y="3414356"/>
          <a:ext cx="4811658" cy="4806287"/>
        </p:xfrm>
        <a:graphic>
          <a:graphicData uri="http://schemas.openxmlformats.org/presentationml/2006/ole">
            <mc:AlternateContent xmlns:mc="http://schemas.openxmlformats.org/markup-compatibility/2006">
              <mc:Choice xmlns:v="urn:schemas-microsoft-com:vml" Requires="v">
                <p:oleObj spid="_x0000_s23630" name="Slide" r:id="rId4" imgW="5038479" imgH="3777990" progId="PowerPoint.Slide.12">
                  <p:embed/>
                </p:oleObj>
              </mc:Choice>
              <mc:Fallback>
                <p:oleObj name="Slide" r:id="rId4" imgW="5038479" imgH="3777990" progId="PowerPoint.Slide.12">
                  <p:embed/>
                  <p:pic>
                    <p:nvPicPr>
                      <p:cNvPr id="6149"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750" y="3414356"/>
                        <a:ext cx="4811658" cy="4806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972210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xfrm>
            <a:off x="90488" y="744538"/>
            <a:ext cx="6616700" cy="3722687"/>
          </a:xfrm>
          <a:ln/>
        </p:spPr>
      </p:sp>
      <p:sp>
        <p:nvSpPr>
          <p:cNvPr id="6147"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GB" altLang="en-US" dirty="0"/>
          </a:p>
        </p:txBody>
      </p:sp>
      <p:sp>
        <p:nvSpPr>
          <p:cNvPr id="6148" name="Slide Number Placeholder 3"/>
          <p:cNvSpPr>
            <a:spLocks noGrp="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3CBD755D-B3E5-4BBC-936A-78EAD45C61B2}" type="slidenum">
              <a:rPr lang="en-GB" altLang="en-US" smtClean="0">
                <a:solidFill>
                  <a:schemeClr val="tx1"/>
                </a:solidFill>
                <a:latin typeface="Calibri" panose="020F0502020204030204" pitchFamily="34" charset="0"/>
              </a:rPr>
              <a:pPr>
                <a:spcBef>
                  <a:spcPct val="0"/>
                </a:spcBef>
                <a:buFont typeface="Arial" panose="020B0604020202020204" pitchFamily="34" charset="0"/>
                <a:buNone/>
              </a:pPr>
              <a:t>7</a:t>
            </a:fld>
            <a:endParaRPr lang="en-GB" altLang="en-US" dirty="0">
              <a:solidFill>
                <a:schemeClr val="tx1"/>
              </a:solidFill>
              <a:latin typeface="Calibri" panose="020F0502020204030204" pitchFamily="34" charset="0"/>
            </a:endParaRPr>
          </a:p>
        </p:txBody>
      </p:sp>
      <p:graphicFrame>
        <p:nvGraphicFramePr>
          <p:cNvPr id="6149" name="Object 4"/>
          <p:cNvGraphicFramePr>
            <a:graphicFrameLocks noChangeAspect="1"/>
          </p:cNvGraphicFramePr>
          <p:nvPr/>
        </p:nvGraphicFramePr>
        <p:xfrm>
          <a:off x="868750" y="3414356"/>
          <a:ext cx="4811658" cy="4806287"/>
        </p:xfrm>
        <a:graphic>
          <a:graphicData uri="http://schemas.openxmlformats.org/presentationml/2006/ole">
            <mc:AlternateContent xmlns:mc="http://schemas.openxmlformats.org/markup-compatibility/2006">
              <mc:Choice xmlns:v="urn:schemas-microsoft-com:vml" Requires="v">
                <p:oleObj spid="_x0000_s55323" name="Slide" r:id="rId4" imgW="5038479" imgH="3777990" progId="PowerPoint.Slide.12">
                  <p:embed/>
                </p:oleObj>
              </mc:Choice>
              <mc:Fallback>
                <p:oleObj name="Slide" r:id="rId4" imgW="5038479" imgH="3777990" progId="PowerPoint.Slide.12">
                  <p:embed/>
                  <p:pic>
                    <p:nvPicPr>
                      <p:cNvPr id="6149"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750" y="3414356"/>
                        <a:ext cx="4811658" cy="4806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31765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xfrm>
            <a:off x="90488" y="744538"/>
            <a:ext cx="6616700" cy="3722687"/>
          </a:xfrm>
          <a:ln/>
        </p:spPr>
      </p:sp>
      <p:sp>
        <p:nvSpPr>
          <p:cNvPr id="6147"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100" b="0" i="0" u="none" strike="noStrike" cap="none" dirty="0" smtClean="0">
                <a:solidFill>
                  <a:schemeClr val="tx1"/>
                </a:solidFill>
                <a:effectLst/>
                <a:latin typeface="+mn-lt"/>
                <a:ea typeface="+mn-ea"/>
                <a:cs typeface="+mn-cs"/>
                <a:sym typeface="Arial"/>
              </a:rPr>
              <a:t>Almost half of all childhood accidents are associated with physical conditions in the home. </a:t>
            </a:r>
            <a:endParaRPr lang="en-GB" sz="1100" b="0" i="0" u="none" strike="noStrike" cap="none" dirty="0" smtClean="0">
              <a:solidFill>
                <a:schemeClr val="tx1"/>
              </a:solidFill>
              <a:effectLst/>
              <a:latin typeface="+mn-lt"/>
              <a:ea typeface="+mn-ea"/>
              <a:cs typeface="+mn-cs"/>
              <a:sym typeface="Arial"/>
            </a:endParaRPr>
          </a:p>
          <a:p>
            <a:r>
              <a:rPr lang="en-US" sz="1100" b="0" i="0" u="none" strike="noStrike" cap="none" dirty="0" smtClean="0">
                <a:solidFill>
                  <a:schemeClr val="tx1"/>
                </a:solidFill>
                <a:effectLst/>
                <a:latin typeface="+mn-lt"/>
                <a:ea typeface="+mn-ea"/>
                <a:cs typeface="+mn-cs"/>
                <a:sym typeface="Arial"/>
              </a:rPr>
              <a:t>Families living in properties that are in poor physical condition are more likely to experience a domestic fire.  </a:t>
            </a:r>
            <a:endParaRPr lang="en-GB" sz="1100" b="0" i="0" u="none" strike="noStrike" cap="none" dirty="0" smtClean="0">
              <a:solidFill>
                <a:schemeClr val="tx1"/>
              </a:solidFill>
              <a:effectLst/>
              <a:latin typeface="+mn-lt"/>
              <a:ea typeface="+mn-ea"/>
              <a:cs typeface="+mn-cs"/>
              <a:sym typeface="Arial"/>
            </a:endParaRPr>
          </a:p>
          <a:p>
            <a:pPr eaLnBrk="1" hangingPunct="1">
              <a:spcBef>
                <a:spcPct val="0"/>
              </a:spcBef>
            </a:pPr>
            <a:endParaRPr lang="en-GB" altLang="en-US" dirty="0"/>
          </a:p>
        </p:txBody>
      </p:sp>
      <p:sp>
        <p:nvSpPr>
          <p:cNvPr id="6148" name="Slide Number Placeholder 3"/>
          <p:cNvSpPr>
            <a:spLocks noGrp="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3CBD755D-B3E5-4BBC-936A-78EAD45C61B2}" type="slidenum">
              <a:rPr lang="en-GB" altLang="en-US" smtClean="0">
                <a:solidFill>
                  <a:schemeClr val="tx1"/>
                </a:solidFill>
                <a:latin typeface="Calibri" panose="020F0502020204030204" pitchFamily="34" charset="0"/>
              </a:rPr>
              <a:pPr>
                <a:spcBef>
                  <a:spcPct val="0"/>
                </a:spcBef>
                <a:buFont typeface="Arial" panose="020B0604020202020204" pitchFamily="34" charset="0"/>
                <a:buNone/>
              </a:pPr>
              <a:t>8</a:t>
            </a:fld>
            <a:endParaRPr lang="en-GB" altLang="en-US" dirty="0">
              <a:solidFill>
                <a:schemeClr val="tx1"/>
              </a:solidFill>
              <a:latin typeface="Calibri" panose="020F0502020204030204" pitchFamily="34" charset="0"/>
            </a:endParaRPr>
          </a:p>
        </p:txBody>
      </p:sp>
      <p:graphicFrame>
        <p:nvGraphicFramePr>
          <p:cNvPr id="6149" name="Object 4"/>
          <p:cNvGraphicFramePr>
            <a:graphicFrameLocks noChangeAspect="1"/>
          </p:cNvGraphicFramePr>
          <p:nvPr/>
        </p:nvGraphicFramePr>
        <p:xfrm>
          <a:off x="868750" y="3414356"/>
          <a:ext cx="4811658" cy="4806287"/>
        </p:xfrm>
        <a:graphic>
          <a:graphicData uri="http://schemas.openxmlformats.org/presentationml/2006/ole">
            <mc:AlternateContent xmlns:mc="http://schemas.openxmlformats.org/markup-compatibility/2006">
              <mc:Choice xmlns:v="urn:schemas-microsoft-com:vml" Requires="v">
                <p:oleObj spid="_x0000_s62485" name="Slide" r:id="rId4" imgW="5038479" imgH="3777990" progId="PowerPoint.Slide.12">
                  <p:embed/>
                </p:oleObj>
              </mc:Choice>
              <mc:Fallback>
                <p:oleObj name="Slide" r:id="rId4" imgW="5038479" imgH="3777990" progId="PowerPoint.Slide.12">
                  <p:embed/>
                  <p:pic>
                    <p:nvPicPr>
                      <p:cNvPr id="6149"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750" y="3414356"/>
                        <a:ext cx="4811658" cy="4806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583223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xfrm>
            <a:off x="90488" y="744538"/>
            <a:ext cx="6616700" cy="3722687"/>
          </a:xfrm>
          <a:ln/>
        </p:spPr>
      </p:sp>
      <p:sp>
        <p:nvSpPr>
          <p:cNvPr id="6147"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GB" altLang="en-US" dirty="0"/>
          </a:p>
        </p:txBody>
      </p:sp>
      <p:sp>
        <p:nvSpPr>
          <p:cNvPr id="6148" name="Slide Number Placeholder 3"/>
          <p:cNvSpPr>
            <a:spLocks noGrp="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Font typeface="Arial" panose="020B0604020202020204" pitchFamily="34" charset="0"/>
              <a:buNone/>
            </a:pPr>
            <a:fld id="{3CBD755D-B3E5-4BBC-936A-78EAD45C61B2}" type="slidenum">
              <a:rPr lang="en-GB" altLang="en-US" smtClean="0">
                <a:solidFill>
                  <a:schemeClr val="tx1"/>
                </a:solidFill>
                <a:latin typeface="Calibri" panose="020F0502020204030204" pitchFamily="34" charset="0"/>
              </a:rPr>
              <a:pPr>
                <a:spcBef>
                  <a:spcPct val="0"/>
                </a:spcBef>
                <a:buFont typeface="Arial" panose="020B0604020202020204" pitchFamily="34" charset="0"/>
                <a:buNone/>
              </a:pPr>
              <a:t>9</a:t>
            </a:fld>
            <a:endParaRPr lang="en-GB" altLang="en-US" dirty="0">
              <a:solidFill>
                <a:schemeClr val="tx1"/>
              </a:solidFill>
              <a:latin typeface="Calibri" panose="020F0502020204030204" pitchFamily="34" charset="0"/>
            </a:endParaRPr>
          </a:p>
        </p:txBody>
      </p:sp>
      <p:graphicFrame>
        <p:nvGraphicFramePr>
          <p:cNvPr id="6149" name="Object 4"/>
          <p:cNvGraphicFramePr>
            <a:graphicFrameLocks noChangeAspect="1"/>
          </p:cNvGraphicFramePr>
          <p:nvPr/>
        </p:nvGraphicFramePr>
        <p:xfrm>
          <a:off x="868750" y="3414356"/>
          <a:ext cx="4811658" cy="4806287"/>
        </p:xfrm>
        <a:graphic>
          <a:graphicData uri="http://schemas.openxmlformats.org/presentationml/2006/ole">
            <mc:AlternateContent xmlns:mc="http://schemas.openxmlformats.org/markup-compatibility/2006">
              <mc:Choice xmlns:v="urn:schemas-microsoft-com:vml" Requires="v">
                <p:oleObj spid="_x0000_s56347" name="Slide" r:id="rId4" imgW="5038479" imgH="3777990" progId="PowerPoint.Slide.12">
                  <p:embed/>
                </p:oleObj>
              </mc:Choice>
              <mc:Fallback>
                <p:oleObj name="Slide" r:id="rId4" imgW="5038479" imgH="3777990" progId="PowerPoint.Slide.12">
                  <p:embed/>
                  <p:pic>
                    <p:nvPicPr>
                      <p:cNvPr id="6149"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750" y="3414356"/>
                        <a:ext cx="4811658" cy="4806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976894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t>‹#›</a:t>
            </a:fld>
            <a:endParaRPr lang="en-GB"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t>‹#›</a:t>
            </a:fld>
            <a:endParaRPr lang="en-GB"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t>‹#›</a:t>
            </a:fld>
            <a:endParaRPr lang="en-GB"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t>‹#›</a:t>
            </a:fld>
            <a:endParaRPr lang="en-GB"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t>‹#›</a:t>
            </a:fld>
            <a:endParaRPr lang="en-GB"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t>‹#›</a:t>
            </a:fld>
            <a:endParaRPr lang="en-GB"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dirty="0"/>
          </a:p>
        </p:txBody>
      </p:sp>
      <p:sp>
        <p:nvSpPr>
          <p:cNvPr id="37" name="Shape 37"/>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t>‹#›</a:t>
            </a:fld>
            <a:endParaRPr lang="en-GB"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t>‹#›</a:t>
            </a:fld>
            <a:endParaRPr lang="en-GB"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t>‹#›</a:t>
            </a:fld>
            <a:endParaRPr lang="en-GB"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GB" sz="1000">
                <a:solidFill>
                  <a:schemeClr val="dk2"/>
                </a:solidFill>
              </a:rPr>
              <a:t>‹#›</a:t>
            </a:fld>
            <a:endParaRPr lang="en-GB" sz="1000" dirty="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6" r:id="rId8"/>
    <p:sldLayoutId id="2147483657"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jpe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1.jpeg"/><Relationship Id="rId7" Type="http://schemas.openxmlformats.org/officeDocument/2006/relationships/diagramData" Target="../diagrams/data1.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jpg"/><Relationship Id="rId11" Type="http://schemas.microsoft.com/office/2007/relationships/diagramDrawing" Target="../diagrams/drawing1.xml"/><Relationship Id="rId5" Type="http://schemas.openxmlformats.org/officeDocument/2006/relationships/image" Target="../media/image3.jpg"/><Relationship Id="rId10" Type="http://schemas.openxmlformats.org/officeDocument/2006/relationships/diagramColors" Target="../diagrams/colors1.xml"/><Relationship Id="rId4" Type="http://schemas.openxmlformats.org/officeDocument/2006/relationships/image" Target="../media/image2.png"/><Relationship Id="rId9"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hyperlink" Target="mailto:swilson21@uclan.ac.uk" TargetMode="External"/><Relationship Id="rId7"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jpeg"/><Relationship Id="rId5" Type="http://schemas.openxmlformats.org/officeDocument/2006/relationships/hyperlink" Target="https://twitter.com/SuzyWilsonUCLan" TargetMode="External"/><Relationship Id="rId4" Type="http://schemas.openxmlformats.org/officeDocument/2006/relationships/hyperlink" Target="https://www.facebook.com/ConnectedCommunitiesWestCumbria/" TargetMode="External"/><Relationship Id="rId9" Type="http://schemas.openxmlformats.org/officeDocument/2006/relationships/image" Target="../media/image4.jpg"/></Relationships>
</file>

<file path=ppt/slides/_rels/slide15.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image" Target="../media/image23.jpg"/><Relationship Id="rId3" Type="http://schemas.openxmlformats.org/officeDocument/2006/relationships/image" Target="../media/image1.jpeg"/><Relationship Id="rId7" Type="http://schemas.openxmlformats.org/officeDocument/2006/relationships/image" Target="../media/image17.jpg"/><Relationship Id="rId12"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jpg"/><Relationship Id="rId11" Type="http://schemas.openxmlformats.org/officeDocument/2006/relationships/image" Target="../media/image21.jpg"/><Relationship Id="rId5" Type="http://schemas.openxmlformats.org/officeDocument/2006/relationships/image" Target="../media/image3.jpg"/><Relationship Id="rId10" Type="http://schemas.openxmlformats.org/officeDocument/2006/relationships/image" Target="../media/image20.jpg"/><Relationship Id="rId4" Type="http://schemas.openxmlformats.org/officeDocument/2006/relationships/image" Target="../media/image2.png"/><Relationship Id="rId9" Type="http://schemas.openxmlformats.org/officeDocument/2006/relationships/image" Target="../media/image19.jp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8.png"/><Relationship Id="rId7"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jpe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102426" y="1059656"/>
            <a:ext cx="8931468" cy="3425865"/>
          </a:xfrm>
        </p:spPr>
        <p:txBody>
          <a:bodyPr>
            <a:normAutofit/>
          </a:bodyPr>
          <a:lstStyle/>
          <a:p>
            <a:pPr eaLnBrk="1" hangingPunct="1"/>
            <a:r>
              <a:rPr lang="en-GB" altLang="en-US" sz="2400" dirty="0"/>
              <a:t> </a:t>
            </a:r>
            <a:br>
              <a:rPr lang="en-GB" altLang="en-US" sz="2400" dirty="0"/>
            </a:br>
            <a:r>
              <a:rPr lang="en-GB" altLang="en-US" sz="2400" dirty="0"/>
              <a:t/>
            </a:r>
            <a:br>
              <a:rPr lang="en-GB" altLang="en-US" sz="2400" dirty="0"/>
            </a:br>
            <a:r>
              <a:rPr lang="en-GB" altLang="en-US" sz="2400" dirty="0"/>
              <a:t/>
            </a:r>
            <a:br>
              <a:rPr lang="en-GB" altLang="en-US" sz="2400" dirty="0"/>
            </a:br>
            <a:r>
              <a:rPr lang="en-GB" altLang="en-US" sz="2400" dirty="0"/>
              <a:t/>
            </a:r>
            <a:br>
              <a:rPr lang="en-GB" altLang="en-US" sz="2400" dirty="0"/>
            </a:br>
            <a:r>
              <a:rPr lang="en-GB" altLang="en-US" sz="2400" dirty="0"/>
              <a:t/>
            </a:r>
            <a:br>
              <a:rPr lang="en-GB" altLang="en-US" sz="2400" dirty="0"/>
            </a:br>
            <a:endParaRPr lang="en-GB" altLang="en-US" sz="2100" dirty="0"/>
          </a:p>
        </p:txBody>
      </p:sp>
      <p:cxnSp>
        <p:nvCxnSpPr>
          <p:cNvPr id="3" name="Straight Connector 2"/>
          <p:cNvCxnSpPr/>
          <p:nvPr/>
        </p:nvCxnSpPr>
        <p:spPr>
          <a:xfrm>
            <a:off x="297034" y="4506004"/>
            <a:ext cx="8685647" cy="20482"/>
          </a:xfrm>
          <a:prstGeom prst="line">
            <a:avLst/>
          </a:prstGeom>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2286000" y="1394505"/>
            <a:ext cx="4572000" cy="253916"/>
          </a:xfrm>
          <a:prstGeom prst="rect">
            <a:avLst/>
          </a:prstGeom>
        </p:spPr>
        <p:txBody>
          <a:bodyPr>
            <a:spAutoFit/>
          </a:bodyPr>
          <a:lstStyle/>
          <a:p>
            <a:endParaRPr lang="en-GB" sz="1050" dirty="0"/>
          </a:p>
        </p:txBody>
      </p:sp>
      <p:pic>
        <p:nvPicPr>
          <p:cNvPr id="12" name="Picture 11" descr="http://www.uclan.ac.uk/research/explore/groups/assets/images/ceommunitycitizenship_banner_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9997" y="4565734"/>
            <a:ext cx="1223897" cy="538515"/>
          </a:xfrm>
          <a:prstGeom prst="rect">
            <a:avLst/>
          </a:prstGeom>
          <a:noFill/>
          <a:ln>
            <a:noFill/>
          </a:ln>
        </p:spPr>
      </p:pic>
      <p:pic>
        <p:nvPicPr>
          <p:cNvPr id="13" name="Picture 12"/>
          <p:cNvPicPr>
            <a:picLocks noChangeAspect="1"/>
          </p:cNvPicPr>
          <p:nvPr/>
        </p:nvPicPr>
        <p:blipFill>
          <a:blip r:embed="rId4"/>
          <a:stretch>
            <a:fillRect/>
          </a:stretch>
        </p:blipFill>
        <p:spPr>
          <a:xfrm>
            <a:off x="357321" y="4565735"/>
            <a:ext cx="1240768" cy="538515"/>
          </a:xfrm>
          <a:prstGeom prst="rect">
            <a:avLst/>
          </a:prstGeom>
        </p:spPr>
      </p:pic>
      <p:sp>
        <p:nvSpPr>
          <p:cNvPr id="10" name="Shape 54"/>
          <p:cNvSpPr txBox="1">
            <a:spLocks/>
          </p:cNvSpPr>
          <p:nvPr/>
        </p:nvSpPr>
        <p:spPr>
          <a:xfrm>
            <a:off x="297034" y="215727"/>
            <a:ext cx="8520600" cy="1178778"/>
          </a:xfrm>
          <a:prstGeom prst="rect">
            <a:avLst/>
          </a:prstGeom>
          <a:noFill/>
          <a:ln>
            <a:noFill/>
          </a:ln>
        </p:spPr>
        <p:txBody>
          <a:bodyPr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ct val="100000"/>
              <a:buNone/>
              <a:defRPr sz="5200" b="0" i="0" u="none" strike="noStrike" cap="none">
                <a:solidFill>
                  <a:schemeClr val="dk1"/>
                </a:solidFill>
                <a:latin typeface="Arial"/>
                <a:ea typeface="Arial"/>
                <a:cs typeface="Arial"/>
                <a:sym typeface="Arial"/>
              </a:defRPr>
            </a:lvl1pPr>
            <a:lvl2pPr lvl="1" algn="ctr">
              <a:spcBef>
                <a:spcPts val="0"/>
              </a:spcBef>
              <a:buClr>
                <a:schemeClr val="dk1"/>
              </a:buClr>
              <a:buSzPct val="100000"/>
              <a:buNone/>
              <a:defRPr sz="5200">
                <a:solidFill>
                  <a:schemeClr val="dk1"/>
                </a:solidFill>
              </a:defRPr>
            </a:lvl2pPr>
            <a:lvl3pPr lvl="2" algn="ctr">
              <a:spcBef>
                <a:spcPts val="0"/>
              </a:spcBef>
              <a:buClr>
                <a:schemeClr val="dk1"/>
              </a:buClr>
              <a:buSzPct val="100000"/>
              <a:buNone/>
              <a:defRPr sz="5200">
                <a:solidFill>
                  <a:schemeClr val="dk1"/>
                </a:solidFill>
              </a:defRPr>
            </a:lvl3pPr>
            <a:lvl4pPr lvl="3" algn="ctr">
              <a:spcBef>
                <a:spcPts val="0"/>
              </a:spcBef>
              <a:buClr>
                <a:schemeClr val="dk1"/>
              </a:buClr>
              <a:buSzPct val="100000"/>
              <a:buNone/>
              <a:defRPr sz="5200">
                <a:solidFill>
                  <a:schemeClr val="dk1"/>
                </a:solidFill>
              </a:defRPr>
            </a:lvl4pPr>
            <a:lvl5pPr lvl="4" algn="ctr">
              <a:spcBef>
                <a:spcPts val="0"/>
              </a:spcBef>
              <a:buClr>
                <a:schemeClr val="dk1"/>
              </a:buClr>
              <a:buSzPct val="100000"/>
              <a:buNone/>
              <a:defRPr sz="5200">
                <a:solidFill>
                  <a:schemeClr val="dk1"/>
                </a:solidFill>
              </a:defRPr>
            </a:lvl5pPr>
            <a:lvl6pPr lvl="5" algn="ctr">
              <a:spcBef>
                <a:spcPts val="0"/>
              </a:spcBef>
              <a:buClr>
                <a:schemeClr val="dk1"/>
              </a:buClr>
              <a:buSzPct val="100000"/>
              <a:buNone/>
              <a:defRPr sz="5200">
                <a:solidFill>
                  <a:schemeClr val="dk1"/>
                </a:solidFill>
              </a:defRPr>
            </a:lvl6pPr>
            <a:lvl7pPr lvl="6" algn="ctr">
              <a:spcBef>
                <a:spcPts val="0"/>
              </a:spcBef>
              <a:buClr>
                <a:schemeClr val="dk1"/>
              </a:buClr>
              <a:buSzPct val="100000"/>
              <a:buNone/>
              <a:defRPr sz="5200">
                <a:solidFill>
                  <a:schemeClr val="dk1"/>
                </a:solidFill>
              </a:defRPr>
            </a:lvl7pPr>
            <a:lvl8pPr lvl="7" algn="ctr">
              <a:spcBef>
                <a:spcPts val="0"/>
              </a:spcBef>
              <a:buClr>
                <a:schemeClr val="dk1"/>
              </a:buClr>
              <a:buSzPct val="100000"/>
              <a:buNone/>
              <a:defRPr sz="5200">
                <a:solidFill>
                  <a:schemeClr val="dk1"/>
                </a:solidFill>
              </a:defRPr>
            </a:lvl8pPr>
            <a:lvl9pPr lvl="8" algn="ctr">
              <a:spcBef>
                <a:spcPts val="0"/>
              </a:spcBef>
              <a:buClr>
                <a:schemeClr val="dk1"/>
              </a:buClr>
              <a:buSzPct val="100000"/>
              <a:buNone/>
              <a:defRPr sz="5200">
                <a:solidFill>
                  <a:schemeClr val="dk1"/>
                </a:solidFill>
              </a:defRPr>
            </a:lvl9pPr>
          </a:lstStyle>
          <a:p>
            <a:r>
              <a:rPr lang="en-GB" sz="3600" b="1" dirty="0"/>
              <a:t>The Impact Of Poor Housing On Child Poverty And Children’s Life Chances</a:t>
            </a:r>
          </a:p>
        </p:txBody>
      </p:sp>
      <p:sp>
        <p:nvSpPr>
          <p:cNvPr id="11" name="Shape 55"/>
          <p:cNvSpPr txBox="1">
            <a:spLocks noGrp="1"/>
          </p:cNvSpPr>
          <p:nvPr>
            <p:ph type="subTitle" idx="1"/>
          </p:nvPr>
        </p:nvSpPr>
        <p:spPr>
          <a:xfrm>
            <a:off x="184106" y="1433753"/>
            <a:ext cx="8520600" cy="1934627"/>
          </a:xfrm>
          <a:prstGeom prst="rect">
            <a:avLst/>
          </a:prstGeom>
        </p:spPr>
        <p:txBody>
          <a:bodyPr lIns="91425" tIns="91425" rIns="91425" bIns="91425" anchor="t" anchorCtr="0">
            <a:noAutofit/>
          </a:bodyPr>
          <a:lstStyle/>
          <a:p>
            <a:pPr lvl="0">
              <a:spcBef>
                <a:spcPts val="0"/>
              </a:spcBef>
              <a:buNone/>
            </a:pPr>
            <a:r>
              <a:rPr lang="en-GB" sz="1600" b="1" dirty="0" smtClean="0"/>
              <a:t>Willie Slavin</a:t>
            </a:r>
          </a:p>
          <a:p>
            <a:pPr lvl="0">
              <a:spcBef>
                <a:spcPts val="0"/>
              </a:spcBef>
              <a:buNone/>
            </a:pPr>
            <a:r>
              <a:rPr lang="en-GB" sz="1600" dirty="0" smtClean="0"/>
              <a:t>Chair of West Cumbria Child Poverty Forum</a:t>
            </a:r>
          </a:p>
          <a:p>
            <a:pPr lvl="0">
              <a:spcBef>
                <a:spcPts val="0"/>
              </a:spcBef>
              <a:buNone/>
            </a:pPr>
            <a:r>
              <a:rPr lang="en-GB" sz="1600" dirty="0" smtClean="0"/>
              <a:t>Chair of The Whitehaven Foyer</a:t>
            </a:r>
            <a:endParaRPr lang="en-GB" sz="1600" dirty="0"/>
          </a:p>
          <a:p>
            <a:pPr lvl="0">
              <a:spcBef>
                <a:spcPts val="0"/>
              </a:spcBef>
              <a:buNone/>
            </a:pPr>
            <a:endParaRPr lang="en-GB" sz="1600" b="1" dirty="0" smtClean="0"/>
          </a:p>
          <a:p>
            <a:pPr lvl="0">
              <a:spcBef>
                <a:spcPts val="0"/>
              </a:spcBef>
              <a:buNone/>
            </a:pPr>
            <a:r>
              <a:rPr lang="en-GB" sz="1600" b="1" dirty="0" smtClean="0"/>
              <a:t>Suzanne Wilson (MPhil, MSc, BSc)</a:t>
            </a:r>
            <a:endParaRPr lang="en-GB" sz="1600" b="1" dirty="0"/>
          </a:p>
          <a:p>
            <a:pPr lvl="0">
              <a:spcBef>
                <a:spcPts val="0"/>
              </a:spcBef>
              <a:buNone/>
            </a:pPr>
            <a:r>
              <a:rPr lang="en-GB" sz="1600" dirty="0"/>
              <a:t>Research Fellow in Social </a:t>
            </a:r>
            <a:r>
              <a:rPr lang="en-GB" sz="1600" dirty="0" smtClean="0"/>
              <a:t>Inclusion </a:t>
            </a:r>
            <a:r>
              <a:rPr lang="en-GB" sz="1600" dirty="0"/>
              <a:t>and Community </a:t>
            </a:r>
            <a:r>
              <a:rPr lang="en-GB" sz="1600" dirty="0" smtClean="0"/>
              <a:t>Engagement</a:t>
            </a:r>
            <a:endParaRPr lang="en-GB" sz="1600" dirty="0"/>
          </a:p>
          <a:p>
            <a:pPr lvl="0">
              <a:spcBef>
                <a:spcPts val="0"/>
              </a:spcBef>
              <a:buNone/>
            </a:pPr>
            <a:r>
              <a:rPr lang="en-GB" sz="1600" dirty="0"/>
              <a:t>Westlakes Campus, </a:t>
            </a:r>
            <a:r>
              <a:rPr lang="en-GB" sz="1600" dirty="0" smtClean="0"/>
              <a:t>University of Central Lancashire </a:t>
            </a:r>
          </a:p>
          <a:p>
            <a:pPr lvl="0">
              <a:spcBef>
                <a:spcPts val="0"/>
              </a:spcBef>
              <a:buNone/>
            </a:pPr>
            <a:endParaRPr lang="en-GB" sz="1600" dirty="0"/>
          </a:p>
          <a:p>
            <a:pPr lvl="0"/>
            <a:r>
              <a:rPr lang="en-GB" sz="1600" dirty="0"/>
              <a:t>‘Tackling Child Poverty: The Way Forward’</a:t>
            </a:r>
            <a:endParaRPr lang="en-GB" sz="1600" dirty="0" smtClean="0"/>
          </a:p>
          <a:p>
            <a:pPr lvl="0"/>
            <a:r>
              <a:rPr lang="en-GB" sz="1600" dirty="0" smtClean="0"/>
              <a:t>Wednesday 13</a:t>
            </a:r>
            <a:r>
              <a:rPr lang="en-GB" sz="1600" baseline="30000" dirty="0" smtClean="0"/>
              <a:t>th</a:t>
            </a:r>
            <a:r>
              <a:rPr lang="en-GB" sz="1600" dirty="0" smtClean="0"/>
              <a:t> November 2019</a:t>
            </a:r>
            <a:endParaRPr lang="en-GB" sz="16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9177" y="4613066"/>
            <a:ext cx="518684" cy="443849"/>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5292" y="4596318"/>
            <a:ext cx="1719114" cy="477343"/>
          </a:xfrm>
          <a:prstGeom prst="rect">
            <a:avLst/>
          </a:prstGeom>
        </p:spPr>
      </p:pic>
    </p:spTree>
    <p:extLst>
      <p:ext uri="{BB962C8B-B14F-4D97-AF65-F5344CB8AC3E}">
        <p14:creationId xmlns:p14="http://schemas.microsoft.com/office/powerpoint/2010/main" val="1727406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70338" y="165877"/>
            <a:ext cx="8963556" cy="572700"/>
          </a:xfrm>
        </p:spPr>
        <p:txBody>
          <a:bodyPr>
            <a:normAutofit fontScale="90000"/>
          </a:bodyPr>
          <a:lstStyle/>
          <a:p>
            <a:pPr algn="ctr"/>
            <a:r>
              <a:rPr lang="en-GB" sz="3100" b="1" dirty="0" smtClean="0">
                <a:solidFill>
                  <a:schemeClr val="tx1"/>
                </a:solidFill>
              </a:rPr>
              <a:t>Key Legislation Relating to </a:t>
            </a:r>
            <a:r>
              <a:rPr lang="en-GB" sz="3100" b="1" dirty="0" smtClean="0">
                <a:solidFill>
                  <a:schemeClr val="tx1"/>
                </a:solidFill>
              </a:rPr>
              <a:t>Housing and Children’s Outcomes </a:t>
            </a:r>
            <a:r>
              <a:rPr lang="en-GB" sz="2400" dirty="0">
                <a:solidFill>
                  <a:schemeClr val="tx1"/>
                </a:solidFill>
              </a:rPr>
              <a:t/>
            </a:r>
            <a:br>
              <a:rPr lang="en-GB" sz="2400" dirty="0">
                <a:solidFill>
                  <a:schemeClr val="tx1"/>
                </a:solidFill>
              </a:rPr>
            </a:br>
            <a:r>
              <a:rPr lang="en-GB" altLang="en-US" sz="2400" dirty="0"/>
              <a:t/>
            </a:r>
            <a:br>
              <a:rPr lang="en-GB" altLang="en-US" sz="2400" dirty="0"/>
            </a:br>
            <a:r>
              <a:rPr lang="en-GB" altLang="en-US" sz="2400" dirty="0"/>
              <a:t/>
            </a:r>
            <a:br>
              <a:rPr lang="en-GB" altLang="en-US" sz="2400" dirty="0"/>
            </a:br>
            <a:r>
              <a:rPr lang="en-GB" altLang="en-US" sz="2400" dirty="0"/>
              <a:t/>
            </a:r>
            <a:br>
              <a:rPr lang="en-GB" altLang="en-US" sz="2400" dirty="0"/>
            </a:br>
            <a:r>
              <a:rPr lang="en-GB" altLang="en-US" sz="2400" dirty="0"/>
              <a:t/>
            </a:r>
            <a:br>
              <a:rPr lang="en-GB" altLang="en-US" sz="2400" dirty="0"/>
            </a:br>
            <a:r>
              <a:rPr lang="en-GB" altLang="en-US" sz="2400" dirty="0"/>
              <a:t/>
            </a:r>
            <a:br>
              <a:rPr lang="en-GB" altLang="en-US" sz="2400" dirty="0"/>
            </a:br>
            <a:endParaRPr lang="en-GB" altLang="en-US" sz="2100" dirty="0"/>
          </a:p>
        </p:txBody>
      </p:sp>
      <p:sp>
        <p:nvSpPr>
          <p:cNvPr id="9" name="Shape 147"/>
          <p:cNvSpPr txBox="1">
            <a:spLocks noGrp="1"/>
          </p:cNvSpPr>
          <p:nvPr>
            <p:ph type="body" idx="1"/>
          </p:nvPr>
        </p:nvSpPr>
        <p:spPr>
          <a:xfrm>
            <a:off x="311700" y="1152475"/>
            <a:ext cx="6110267" cy="3416400"/>
          </a:xfrm>
          <a:prstGeom prst="rect">
            <a:avLst/>
          </a:prstGeom>
        </p:spPr>
        <p:txBody>
          <a:bodyPr lIns="91425" tIns="91425" rIns="91425" bIns="91425" anchor="t" anchorCtr="0">
            <a:noAutofit/>
          </a:bodyPr>
          <a:lstStyle/>
          <a:p>
            <a:pPr marL="514350" lvl="0" indent="-514350">
              <a:lnSpc>
                <a:spcPct val="100000"/>
              </a:lnSpc>
              <a:spcBef>
                <a:spcPts val="0"/>
              </a:spcBef>
              <a:spcAft>
                <a:spcPts val="0"/>
              </a:spcAft>
              <a:buFont typeface="+mj-lt"/>
              <a:buAutoNum type="arabicPeriod"/>
            </a:pPr>
            <a:r>
              <a:rPr lang="en-GB" sz="1600" dirty="0" smtClean="0">
                <a:solidFill>
                  <a:schemeClr val="tx1"/>
                </a:solidFill>
              </a:rPr>
              <a:t>Social </a:t>
            </a:r>
            <a:r>
              <a:rPr lang="en-GB" sz="1600" dirty="0" smtClean="0">
                <a:solidFill>
                  <a:schemeClr val="tx1"/>
                </a:solidFill>
              </a:rPr>
              <a:t>Housing Green </a:t>
            </a:r>
            <a:r>
              <a:rPr lang="en-GB" sz="1600" dirty="0" smtClean="0">
                <a:solidFill>
                  <a:schemeClr val="tx1"/>
                </a:solidFill>
              </a:rPr>
              <a:t>Paper (emerging)</a:t>
            </a:r>
            <a:endParaRPr lang="en-GB" sz="1600" dirty="0" smtClean="0">
              <a:solidFill>
                <a:schemeClr val="tx1"/>
              </a:solidFill>
            </a:endParaRPr>
          </a:p>
          <a:p>
            <a:pPr marL="514350" lvl="0" indent="-514350">
              <a:lnSpc>
                <a:spcPct val="100000"/>
              </a:lnSpc>
              <a:spcBef>
                <a:spcPts val="0"/>
              </a:spcBef>
              <a:spcAft>
                <a:spcPts val="0"/>
              </a:spcAft>
              <a:buFont typeface="+mj-lt"/>
              <a:buAutoNum type="arabicPeriod"/>
            </a:pPr>
            <a:r>
              <a:rPr lang="en-GB" sz="1600" dirty="0" smtClean="0">
                <a:solidFill>
                  <a:schemeClr val="tx1"/>
                </a:solidFill>
              </a:rPr>
              <a:t>Homeless </a:t>
            </a:r>
            <a:r>
              <a:rPr lang="en-GB" sz="1600" dirty="0" smtClean="0">
                <a:solidFill>
                  <a:schemeClr val="tx1"/>
                </a:solidFill>
              </a:rPr>
              <a:t>Reduction Act</a:t>
            </a:r>
          </a:p>
          <a:p>
            <a:pPr marL="514350" lvl="0" indent="-514350">
              <a:lnSpc>
                <a:spcPct val="100000"/>
              </a:lnSpc>
              <a:spcBef>
                <a:spcPts val="0"/>
              </a:spcBef>
              <a:spcAft>
                <a:spcPts val="0"/>
              </a:spcAft>
              <a:buFont typeface="+mj-lt"/>
              <a:buAutoNum type="arabicPeriod"/>
            </a:pPr>
            <a:r>
              <a:rPr lang="en-GB" sz="1600" dirty="0" smtClean="0">
                <a:solidFill>
                  <a:schemeClr val="tx1"/>
                </a:solidFill>
              </a:rPr>
              <a:t>Decent </a:t>
            </a:r>
            <a:r>
              <a:rPr lang="en-GB" sz="1600" dirty="0" smtClean="0">
                <a:solidFill>
                  <a:schemeClr val="tx1"/>
                </a:solidFill>
              </a:rPr>
              <a:t>Homes </a:t>
            </a:r>
            <a:r>
              <a:rPr lang="en-GB" sz="1600" dirty="0" smtClean="0">
                <a:solidFill>
                  <a:schemeClr val="tx1"/>
                </a:solidFill>
              </a:rPr>
              <a:t>Standard</a:t>
            </a:r>
          </a:p>
          <a:p>
            <a:pPr lvl="0">
              <a:lnSpc>
                <a:spcPct val="100000"/>
              </a:lnSpc>
              <a:spcBef>
                <a:spcPts val="0"/>
              </a:spcBef>
              <a:spcAft>
                <a:spcPts val="0"/>
              </a:spcAft>
            </a:pPr>
            <a:endParaRPr lang="en-GB" sz="1600" dirty="0" smtClean="0">
              <a:solidFill>
                <a:schemeClr val="tx1"/>
              </a:solidFill>
            </a:endParaRPr>
          </a:p>
          <a:p>
            <a:pPr lvl="0">
              <a:lnSpc>
                <a:spcPct val="100000"/>
              </a:lnSpc>
              <a:spcBef>
                <a:spcPts val="0"/>
              </a:spcBef>
              <a:spcAft>
                <a:spcPts val="0"/>
              </a:spcAft>
            </a:pPr>
            <a:r>
              <a:rPr lang="en-GB" sz="1600" dirty="0" smtClean="0">
                <a:solidFill>
                  <a:schemeClr val="tx1"/>
                </a:solidFill>
              </a:rPr>
              <a:t>However:</a:t>
            </a:r>
          </a:p>
          <a:p>
            <a:pPr marL="285750" lvl="0" indent="-285750">
              <a:lnSpc>
                <a:spcPct val="100000"/>
              </a:lnSpc>
              <a:spcBef>
                <a:spcPts val="0"/>
              </a:spcBef>
              <a:spcAft>
                <a:spcPts val="0"/>
              </a:spcAft>
              <a:buFont typeface="Arial" panose="020B0604020202020204" pitchFamily="34" charset="0"/>
              <a:buChar char="•"/>
            </a:pPr>
            <a:r>
              <a:rPr lang="en-GB" sz="1600" dirty="0" smtClean="0">
                <a:solidFill>
                  <a:schemeClr val="tx1"/>
                </a:solidFill>
              </a:rPr>
              <a:t>Are limited in scope (for example, does not include issues such as damp)</a:t>
            </a:r>
          </a:p>
          <a:p>
            <a:pPr marL="285750" indent="-285750">
              <a:lnSpc>
                <a:spcPct val="100000"/>
              </a:lnSpc>
              <a:spcAft>
                <a:spcPts val="0"/>
              </a:spcAft>
              <a:buFont typeface="Arial" panose="020B0604020202020204" pitchFamily="34" charset="0"/>
              <a:buChar char="•"/>
            </a:pPr>
            <a:r>
              <a:rPr lang="en-GB" sz="1600" dirty="0" smtClean="0">
                <a:solidFill>
                  <a:schemeClr val="tx1"/>
                </a:solidFill>
              </a:rPr>
              <a:t>Are too technical and neglects </a:t>
            </a:r>
            <a:r>
              <a:rPr lang="en-GB" sz="1600" dirty="0">
                <a:solidFill>
                  <a:schemeClr val="tx1"/>
                </a:solidFill>
              </a:rPr>
              <a:t>the human impact of poor housing</a:t>
            </a:r>
          </a:p>
          <a:p>
            <a:pPr lvl="0">
              <a:lnSpc>
                <a:spcPct val="100000"/>
              </a:lnSpc>
              <a:spcBef>
                <a:spcPts val="0"/>
              </a:spcBef>
              <a:spcAft>
                <a:spcPts val="0"/>
              </a:spcAft>
            </a:pPr>
            <a:endParaRPr lang="en-GB" sz="1600" dirty="0" smtClean="0">
              <a:solidFill>
                <a:schemeClr val="tx1"/>
              </a:solidFill>
            </a:endParaRPr>
          </a:p>
          <a:p>
            <a:pPr lvl="0">
              <a:lnSpc>
                <a:spcPct val="100000"/>
              </a:lnSpc>
              <a:spcBef>
                <a:spcPts val="0"/>
              </a:spcBef>
              <a:spcAft>
                <a:spcPts val="0"/>
              </a:spcAft>
            </a:pPr>
            <a:r>
              <a:rPr lang="en-GB" sz="1600" dirty="0" smtClean="0">
                <a:solidFill>
                  <a:schemeClr val="tx1"/>
                </a:solidFill>
              </a:rPr>
              <a:t>Powers of enforcement:</a:t>
            </a:r>
          </a:p>
          <a:p>
            <a:pPr marL="285750" lvl="0" indent="-285750">
              <a:lnSpc>
                <a:spcPct val="100000"/>
              </a:lnSpc>
              <a:spcBef>
                <a:spcPts val="0"/>
              </a:spcBef>
              <a:spcAft>
                <a:spcPts val="0"/>
              </a:spcAft>
              <a:buFont typeface="Arial" panose="020B0604020202020204" pitchFamily="34" charset="0"/>
              <a:buChar char="•"/>
            </a:pPr>
            <a:r>
              <a:rPr lang="en-GB" sz="1600" dirty="0" smtClean="0">
                <a:solidFill>
                  <a:schemeClr val="tx1"/>
                </a:solidFill>
              </a:rPr>
              <a:t>Statutory legislation = funded centrally</a:t>
            </a:r>
          </a:p>
          <a:p>
            <a:pPr marL="285750" lvl="0" indent="-285750">
              <a:lnSpc>
                <a:spcPct val="100000"/>
              </a:lnSpc>
              <a:spcBef>
                <a:spcPts val="0"/>
              </a:spcBef>
              <a:spcAft>
                <a:spcPts val="0"/>
              </a:spcAft>
              <a:buFont typeface="Arial" panose="020B0604020202020204" pitchFamily="34" charset="0"/>
              <a:buChar char="•"/>
            </a:pPr>
            <a:r>
              <a:rPr lang="en-GB" sz="1600" dirty="0" smtClean="0">
                <a:solidFill>
                  <a:schemeClr val="tx1"/>
                </a:solidFill>
              </a:rPr>
              <a:t>Powers = not centrally</a:t>
            </a:r>
            <a:endParaRPr lang="en-GB" sz="1600" dirty="0">
              <a:solidFill>
                <a:schemeClr val="tx1"/>
              </a:solidFill>
            </a:endParaRPr>
          </a:p>
        </p:txBody>
      </p:sp>
      <p:sp>
        <p:nvSpPr>
          <p:cNvPr id="2" name="Rectangle 1"/>
          <p:cNvSpPr/>
          <p:nvPr/>
        </p:nvSpPr>
        <p:spPr>
          <a:xfrm>
            <a:off x="2286000" y="1394505"/>
            <a:ext cx="4572000" cy="253916"/>
          </a:xfrm>
          <a:prstGeom prst="rect">
            <a:avLst/>
          </a:prstGeom>
        </p:spPr>
        <p:txBody>
          <a:bodyPr>
            <a:spAutoFit/>
          </a:bodyPr>
          <a:lstStyle/>
          <a:p>
            <a:endParaRPr lang="en-GB" sz="1050" dirty="0"/>
          </a:p>
        </p:txBody>
      </p:sp>
      <p:cxnSp>
        <p:nvCxnSpPr>
          <p:cNvPr id="10" name="Straight Connector 9"/>
          <p:cNvCxnSpPr/>
          <p:nvPr/>
        </p:nvCxnSpPr>
        <p:spPr>
          <a:xfrm>
            <a:off x="297034" y="4506004"/>
            <a:ext cx="8685647" cy="20482"/>
          </a:xfrm>
          <a:prstGeom prst="line">
            <a:avLst/>
          </a:prstGeom>
        </p:spPr>
        <p:style>
          <a:lnRef idx="2">
            <a:schemeClr val="accent1"/>
          </a:lnRef>
          <a:fillRef idx="0">
            <a:schemeClr val="accent1"/>
          </a:fillRef>
          <a:effectRef idx="1">
            <a:schemeClr val="accent1"/>
          </a:effectRef>
          <a:fontRef idx="minor">
            <a:schemeClr val="tx1"/>
          </a:fontRef>
        </p:style>
      </p:cxnSp>
      <p:pic>
        <p:nvPicPr>
          <p:cNvPr id="11" name="Picture 10" descr="http://www.uclan.ac.uk/research/explore/groups/assets/images/ceommunitycitizenship_banner_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9997" y="4565734"/>
            <a:ext cx="1223897" cy="538515"/>
          </a:xfrm>
          <a:prstGeom prst="rect">
            <a:avLst/>
          </a:prstGeom>
          <a:noFill/>
          <a:ln>
            <a:noFill/>
          </a:ln>
        </p:spPr>
      </p:pic>
      <p:pic>
        <p:nvPicPr>
          <p:cNvPr id="14" name="Picture 13"/>
          <p:cNvPicPr>
            <a:picLocks noChangeAspect="1"/>
          </p:cNvPicPr>
          <p:nvPr/>
        </p:nvPicPr>
        <p:blipFill>
          <a:blip r:embed="rId4"/>
          <a:stretch>
            <a:fillRect/>
          </a:stretch>
        </p:blipFill>
        <p:spPr>
          <a:xfrm>
            <a:off x="357321" y="4565735"/>
            <a:ext cx="1240768" cy="538515"/>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9177" y="4613066"/>
            <a:ext cx="518684" cy="443849"/>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5292" y="4596318"/>
            <a:ext cx="1719114" cy="477343"/>
          </a:xfrm>
          <a:prstGeom prst="rect">
            <a:avLst/>
          </a:prstGeom>
        </p:spPr>
      </p:pic>
      <p:pic>
        <p:nvPicPr>
          <p:cNvPr id="3" name="Picture 2"/>
          <p:cNvPicPr>
            <a:picLocks noChangeAspect="1"/>
          </p:cNvPicPr>
          <p:nvPr/>
        </p:nvPicPr>
        <p:blipFill>
          <a:blip r:embed="rId7"/>
          <a:stretch>
            <a:fillRect/>
          </a:stretch>
        </p:blipFill>
        <p:spPr>
          <a:xfrm>
            <a:off x="6385125" y="1010026"/>
            <a:ext cx="2658782" cy="1170141"/>
          </a:xfrm>
          <a:prstGeom prst="rect">
            <a:avLst/>
          </a:prstGeom>
        </p:spPr>
      </p:pic>
      <p:pic>
        <p:nvPicPr>
          <p:cNvPr id="4" name="Picture 3"/>
          <p:cNvPicPr>
            <a:picLocks noChangeAspect="1"/>
          </p:cNvPicPr>
          <p:nvPr/>
        </p:nvPicPr>
        <p:blipFill>
          <a:blip r:embed="rId8"/>
          <a:stretch>
            <a:fillRect/>
          </a:stretch>
        </p:blipFill>
        <p:spPr>
          <a:xfrm>
            <a:off x="6602891" y="2493258"/>
            <a:ext cx="1111625" cy="1571996"/>
          </a:xfrm>
          <a:prstGeom prst="rect">
            <a:avLst/>
          </a:prstGeom>
        </p:spPr>
      </p:pic>
      <p:pic>
        <p:nvPicPr>
          <p:cNvPr id="5" name="Picture 4"/>
          <p:cNvPicPr>
            <a:picLocks noChangeAspect="1"/>
          </p:cNvPicPr>
          <p:nvPr/>
        </p:nvPicPr>
        <p:blipFill rotWithShape="1">
          <a:blip r:embed="rId9"/>
          <a:srcRect l="33881" t="2116" r="33462" b="2423"/>
          <a:stretch/>
        </p:blipFill>
        <p:spPr>
          <a:xfrm>
            <a:off x="7871816" y="2493258"/>
            <a:ext cx="1100258" cy="1608070"/>
          </a:xfrm>
          <a:prstGeom prst="rect">
            <a:avLst/>
          </a:prstGeom>
        </p:spPr>
      </p:pic>
    </p:spTree>
    <p:extLst>
      <p:ext uri="{BB962C8B-B14F-4D97-AF65-F5344CB8AC3E}">
        <p14:creationId xmlns:p14="http://schemas.microsoft.com/office/powerpoint/2010/main" val="2544016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rmAutofit fontScale="90000"/>
          </a:bodyPr>
          <a:lstStyle/>
          <a:p>
            <a:pPr eaLnBrk="1" hangingPunct="1"/>
            <a:r>
              <a:rPr lang="en-GB" altLang="en-US" sz="2400" dirty="0"/>
              <a:t/>
            </a:r>
            <a:br>
              <a:rPr lang="en-GB" altLang="en-US" sz="2400" dirty="0"/>
            </a:br>
            <a:r>
              <a:rPr lang="en-GB" altLang="en-US" sz="2400" dirty="0"/>
              <a:t/>
            </a:r>
            <a:br>
              <a:rPr lang="en-GB" altLang="en-US" sz="2400" dirty="0"/>
            </a:br>
            <a:r>
              <a:rPr lang="en-GB" altLang="en-US" sz="2400" dirty="0"/>
              <a:t/>
            </a:r>
            <a:br>
              <a:rPr lang="en-GB" altLang="en-US" sz="2400" dirty="0"/>
            </a:br>
            <a:r>
              <a:rPr lang="en-GB" altLang="en-US" sz="2400" dirty="0"/>
              <a:t/>
            </a:r>
            <a:br>
              <a:rPr lang="en-GB" altLang="en-US" sz="2400" dirty="0"/>
            </a:br>
            <a:r>
              <a:rPr lang="en-GB" altLang="en-US" sz="2400" dirty="0"/>
              <a:t/>
            </a:r>
            <a:br>
              <a:rPr lang="en-GB" altLang="en-US" sz="2400" dirty="0"/>
            </a:br>
            <a:endParaRPr lang="en-GB" altLang="en-US" sz="2100" dirty="0"/>
          </a:p>
        </p:txBody>
      </p:sp>
      <p:sp>
        <p:nvSpPr>
          <p:cNvPr id="2" name="Rectangle 1"/>
          <p:cNvSpPr/>
          <p:nvPr/>
        </p:nvSpPr>
        <p:spPr>
          <a:xfrm>
            <a:off x="2286000" y="1394505"/>
            <a:ext cx="4572000" cy="253916"/>
          </a:xfrm>
          <a:prstGeom prst="rect">
            <a:avLst/>
          </a:prstGeom>
        </p:spPr>
        <p:txBody>
          <a:bodyPr>
            <a:spAutoFit/>
          </a:bodyPr>
          <a:lstStyle/>
          <a:p>
            <a:endParaRPr lang="en-GB" sz="1050" dirty="0"/>
          </a:p>
        </p:txBody>
      </p:sp>
      <p:sp>
        <p:nvSpPr>
          <p:cNvPr id="9" name="Shape 147"/>
          <p:cNvSpPr txBox="1">
            <a:spLocks noGrp="1"/>
          </p:cNvSpPr>
          <p:nvPr>
            <p:ph type="body" idx="1"/>
          </p:nvPr>
        </p:nvSpPr>
        <p:spPr>
          <a:xfrm>
            <a:off x="311700" y="256989"/>
            <a:ext cx="8520600" cy="1740624"/>
          </a:xfrm>
          <a:prstGeom prst="rect">
            <a:avLst/>
          </a:prstGeom>
        </p:spPr>
        <p:txBody>
          <a:bodyPr lIns="91425" tIns="91425" rIns="91425" bIns="91425" anchor="t" anchorCtr="0">
            <a:noAutofit/>
          </a:bodyPr>
          <a:lstStyle/>
          <a:p>
            <a:pPr lvl="0" algn="ctr">
              <a:lnSpc>
                <a:spcPct val="100000"/>
              </a:lnSpc>
            </a:pPr>
            <a:r>
              <a:rPr lang="en-GB" sz="2800" b="1" dirty="0">
                <a:solidFill>
                  <a:schemeClr val="tx1"/>
                </a:solidFill>
              </a:rPr>
              <a:t>Making a difference to children’s lives through partnership working between local authorities and other agencies</a:t>
            </a:r>
          </a:p>
          <a:p>
            <a:pPr lvl="0" algn="ctr">
              <a:spcBef>
                <a:spcPts val="0"/>
              </a:spcBef>
              <a:buNone/>
            </a:pPr>
            <a:endParaRPr lang="en-GB" sz="2800" dirty="0">
              <a:solidFill>
                <a:schemeClr val="tx1"/>
              </a:solidFill>
            </a:endParaRPr>
          </a:p>
        </p:txBody>
      </p:sp>
      <p:cxnSp>
        <p:nvCxnSpPr>
          <p:cNvPr id="10" name="Straight Connector 9"/>
          <p:cNvCxnSpPr/>
          <p:nvPr/>
        </p:nvCxnSpPr>
        <p:spPr>
          <a:xfrm>
            <a:off x="297034" y="4506004"/>
            <a:ext cx="8685647" cy="20482"/>
          </a:xfrm>
          <a:prstGeom prst="line">
            <a:avLst/>
          </a:prstGeom>
        </p:spPr>
        <p:style>
          <a:lnRef idx="2">
            <a:schemeClr val="accent1"/>
          </a:lnRef>
          <a:fillRef idx="0">
            <a:schemeClr val="accent1"/>
          </a:fillRef>
          <a:effectRef idx="1">
            <a:schemeClr val="accent1"/>
          </a:effectRef>
          <a:fontRef idx="minor">
            <a:schemeClr val="tx1"/>
          </a:fontRef>
        </p:style>
      </p:cxnSp>
      <p:pic>
        <p:nvPicPr>
          <p:cNvPr id="11" name="Picture 10" descr="http://www.uclan.ac.uk/research/explore/groups/assets/images/ceommunitycitizenship_banner_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9997" y="4565734"/>
            <a:ext cx="1223897" cy="538515"/>
          </a:xfrm>
          <a:prstGeom prst="rect">
            <a:avLst/>
          </a:prstGeom>
          <a:noFill/>
          <a:ln>
            <a:noFill/>
          </a:ln>
        </p:spPr>
      </p:pic>
      <p:pic>
        <p:nvPicPr>
          <p:cNvPr id="14" name="Picture 13"/>
          <p:cNvPicPr>
            <a:picLocks noChangeAspect="1"/>
          </p:cNvPicPr>
          <p:nvPr/>
        </p:nvPicPr>
        <p:blipFill>
          <a:blip r:embed="rId4"/>
          <a:stretch>
            <a:fillRect/>
          </a:stretch>
        </p:blipFill>
        <p:spPr>
          <a:xfrm>
            <a:off x="357321" y="4565735"/>
            <a:ext cx="1240768" cy="538515"/>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9177" y="4613066"/>
            <a:ext cx="518684" cy="443849"/>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5292" y="4596318"/>
            <a:ext cx="1719114" cy="477343"/>
          </a:xfrm>
          <a:prstGeom prst="rect">
            <a:avLst/>
          </a:prstGeom>
        </p:spPr>
      </p:pic>
      <p:pic>
        <p:nvPicPr>
          <p:cNvPr id="5" name="Picture 4"/>
          <p:cNvPicPr>
            <a:picLocks noChangeAspect="1"/>
          </p:cNvPicPr>
          <p:nvPr/>
        </p:nvPicPr>
        <p:blipFill>
          <a:blip r:embed="rId7"/>
          <a:stretch>
            <a:fillRect/>
          </a:stretch>
        </p:blipFill>
        <p:spPr>
          <a:xfrm>
            <a:off x="2725292" y="1735001"/>
            <a:ext cx="3783828" cy="2521213"/>
          </a:xfrm>
          <a:prstGeom prst="rect">
            <a:avLst/>
          </a:prstGeom>
        </p:spPr>
      </p:pic>
    </p:spTree>
    <p:extLst>
      <p:ext uri="{BB962C8B-B14F-4D97-AF65-F5344CB8AC3E}">
        <p14:creationId xmlns:p14="http://schemas.microsoft.com/office/powerpoint/2010/main" val="2178882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rmAutofit fontScale="90000"/>
          </a:bodyPr>
          <a:lstStyle/>
          <a:p>
            <a:pPr eaLnBrk="1" hangingPunct="1"/>
            <a:r>
              <a:rPr lang="en-GB" altLang="en-US" sz="2400" dirty="0"/>
              <a:t/>
            </a:r>
            <a:br>
              <a:rPr lang="en-GB" altLang="en-US" sz="2400" dirty="0"/>
            </a:br>
            <a:r>
              <a:rPr lang="en-GB" altLang="en-US" sz="2400" dirty="0"/>
              <a:t/>
            </a:r>
            <a:br>
              <a:rPr lang="en-GB" altLang="en-US" sz="2400" dirty="0"/>
            </a:br>
            <a:r>
              <a:rPr lang="en-GB" altLang="en-US" sz="2400" dirty="0"/>
              <a:t/>
            </a:r>
            <a:br>
              <a:rPr lang="en-GB" altLang="en-US" sz="2400" dirty="0"/>
            </a:br>
            <a:r>
              <a:rPr lang="en-GB" altLang="en-US" sz="2400" dirty="0"/>
              <a:t/>
            </a:r>
            <a:br>
              <a:rPr lang="en-GB" altLang="en-US" sz="2400" dirty="0"/>
            </a:br>
            <a:r>
              <a:rPr lang="en-GB" altLang="en-US" sz="2400" dirty="0"/>
              <a:t/>
            </a:r>
            <a:br>
              <a:rPr lang="en-GB" altLang="en-US" sz="2400" dirty="0"/>
            </a:br>
            <a:endParaRPr lang="en-GB" altLang="en-US" sz="2100" dirty="0"/>
          </a:p>
        </p:txBody>
      </p:sp>
      <p:sp>
        <p:nvSpPr>
          <p:cNvPr id="2" name="Rectangle 1"/>
          <p:cNvSpPr/>
          <p:nvPr/>
        </p:nvSpPr>
        <p:spPr>
          <a:xfrm>
            <a:off x="2286000" y="1394505"/>
            <a:ext cx="4572000" cy="253916"/>
          </a:xfrm>
          <a:prstGeom prst="rect">
            <a:avLst/>
          </a:prstGeom>
        </p:spPr>
        <p:txBody>
          <a:bodyPr>
            <a:spAutoFit/>
          </a:bodyPr>
          <a:lstStyle/>
          <a:p>
            <a:endParaRPr lang="en-GB" sz="1050" dirty="0"/>
          </a:p>
        </p:txBody>
      </p:sp>
      <p:sp>
        <p:nvSpPr>
          <p:cNvPr id="9" name="Shape 147"/>
          <p:cNvSpPr txBox="1">
            <a:spLocks noGrp="1"/>
          </p:cNvSpPr>
          <p:nvPr>
            <p:ph type="body" idx="1"/>
          </p:nvPr>
        </p:nvSpPr>
        <p:spPr>
          <a:xfrm>
            <a:off x="311700" y="256989"/>
            <a:ext cx="8520600" cy="594106"/>
          </a:xfrm>
          <a:prstGeom prst="rect">
            <a:avLst/>
          </a:prstGeom>
        </p:spPr>
        <p:txBody>
          <a:bodyPr lIns="91425" tIns="91425" rIns="91425" bIns="91425" anchor="t" anchorCtr="0">
            <a:noAutofit/>
          </a:bodyPr>
          <a:lstStyle/>
          <a:p>
            <a:pPr lvl="0" algn="ctr"/>
            <a:r>
              <a:rPr lang="en-GB" sz="2800" dirty="0" smtClean="0">
                <a:solidFill>
                  <a:schemeClr val="tx1"/>
                </a:solidFill>
              </a:rPr>
              <a:t>The Process</a:t>
            </a:r>
            <a:endParaRPr lang="en-GB" sz="2800" dirty="0">
              <a:solidFill>
                <a:schemeClr val="tx1"/>
              </a:solidFill>
            </a:endParaRPr>
          </a:p>
          <a:p>
            <a:pPr lvl="0" algn="ctr">
              <a:spcBef>
                <a:spcPts val="0"/>
              </a:spcBef>
              <a:buNone/>
            </a:pPr>
            <a:endParaRPr lang="en-GB" sz="2800" dirty="0">
              <a:solidFill>
                <a:schemeClr val="tx1"/>
              </a:solidFill>
            </a:endParaRPr>
          </a:p>
        </p:txBody>
      </p:sp>
      <p:cxnSp>
        <p:nvCxnSpPr>
          <p:cNvPr id="10" name="Straight Connector 9"/>
          <p:cNvCxnSpPr/>
          <p:nvPr/>
        </p:nvCxnSpPr>
        <p:spPr>
          <a:xfrm>
            <a:off x="297034" y="4506004"/>
            <a:ext cx="8685647" cy="20482"/>
          </a:xfrm>
          <a:prstGeom prst="line">
            <a:avLst/>
          </a:prstGeom>
        </p:spPr>
        <p:style>
          <a:lnRef idx="2">
            <a:schemeClr val="accent1"/>
          </a:lnRef>
          <a:fillRef idx="0">
            <a:schemeClr val="accent1"/>
          </a:fillRef>
          <a:effectRef idx="1">
            <a:schemeClr val="accent1"/>
          </a:effectRef>
          <a:fontRef idx="minor">
            <a:schemeClr val="tx1"/>
          </a:fontRef>
        </p:style>
      </p:cxnSp>
      <p:pic>
        <p:nvPicPr>
          <p:cNvPr id="11" name="Picture 10" descr="http://www.uclan.ac.uk/research/explore/groups/assets/images/ceommunitycitizenship_banner_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9997" y="4565734"/>
            <a:ext cx="1223897" cy="538515"/>
          </a:xfrm>
          <a:prstGeom prst="rect">
            <a:avLst/>
          </a:prstGeom>
          <a:noFill/>
          <a:ln>
            <a:noFill/>
          </a:ln>
        </p:spPr>
      </p:pic>
      <p:pic>
        <p:nvPicPr>
          <p:cNvPr id="14" name="Picture 13"/>
          <p:cNvPicPr>
            <a:picLocks noChangeAspect="1"/>
          </p:cNvPicPr>
          <p:nvPr/>
        </p:nvPicPr>
        <p:blipFill>
          <a:blip r:embed="rId4"/>
          <a:stretch>
            <a:fillRect/>
          </a:stretch>
        </p:blipFill>
        <p:spPr>
          <a:xfrm>
            <a:off x="357321" y="4565735"/>
            <a:ext cx="1240768" cy="538515"/>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9177" y="4613066"/>
            <a:ext cx="518684" cy="443849"/>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5292" y="4596318"/>
            <a:ext cx="1719114" cy="477343"/>
          </a:xfrm>
          <a:prstGeom prst="rect">
            <a:avLst/>
          </a:prstGeom>
        </p:spPr>
      </p:pic>
      <p:graphicFrame>
        <p:nvGraphicFramePr>
          <p:cNvPr id="4" name="Diagram 3"/>
          <p:cNvGraphicFramePr/>
          <p:nvPr>
            <p:extLst>
              <p:ext uri="{D42A27DB-BD31-4B8C-83A1-F6EECF244321}">
                <p14:modId xmlns:p14="http://schemas.microsoft.com/office/powerpoint/2010/main" val="2271748271"/>
              </p:ext>
            </p:extLst>
          </p:nvPr>
        </p:nvGraphicFramePr>
        <p:xfrm>
          <a:off x="357321" y="256989"/>
          <a:ext cx="8474979" cy="488651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Right Arrow 4"/>
          <p:cNvSpPr/>
          <p:nvPr/>
        </p:nvSpPr>
        <p:spPr>
          <a:xfrm>
            <a:off x="5716481" y="2796955"/>
            <a:ext cx="625029" cy="328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ight Arrow 12"/>
          <p:cNvSpPr/>
          <p:nvPr/>
        </p:nvSpPr>
        <p:spPr>
          <a:xfrm>
            <a:off x="2724387" y="2796955"/>
            <a:ext cx="625029" cy="328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83243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rmAutofit fontScale="90000"/>
          </a:bodyPr>
          <a:lstStyle/>
          <a:p>
            <a:pPr eaLnBrk="1" hangingPunct="1"/>
            <a:r>
              <a:rPr lang="en-GB" altLang="en-US" sz="2400" dirty="0"/>
              <a:t/>
            </a:r>
            <a:br>
              <a:rPr lang="en-GB" altLang="en-US" sz="2400" dirty="0"/>
            </a:br>
            <a:r>
              <a:rPr lang="en-GB" altLang="en-US" sz="2400" dirty="0"/>
              <a:t/>
            </a:r>
            <a:br>
              <a:rPr lang="en-GB" altLang="en-US" sz="2400" dirty="0"/>
            </a:br>
            <a:r>
              <a:rPr lang="en-GB" altLang="en-US" sz="2400" dirty="0"/>
              <a:t/>
            </a:r>
            <a:br>
              <a:rPr lang="en-GB" altLang="en-US" sz="2400" dirty="0"/>
            </a:br>
            <a:r>
              <a:rPr lang="en-GB" altLang="en-US" sz="2400" dirty="0"/>
              <a:t/>
            </a:r>
            <a:br>
              <a:rPr lang="en-GB" altLang="en-US" sz="2400" dirty="0"/>
            </a:br>
            <a:r>
              <a:rPr lang="en-GB" altLang="en-US" sz="2400" dirty="0"/>
              <a:t/>
            </a:r>
            <a:br>
              <a:rPr lang="en-GB" altLang="en-US" sz="2400" dirty="0"/>
            </a:br>
            <a:endParaRPr lang="en-GB" altLang="en-US" sz="2100" dirty="0"/>
          </a:p>
        </p:txBody>
      </p:sp>
      <p:sp>
        <p:nvSpPr>
          <p:cNvPr id="9" name="Shape 147"/>
          <p:cNvSpPr txBox="1">
            <a:spLocks noGrp="1"/>
          </p:cNvSpPr>
          <p:nvPr>
            <p:ph type="body" idx="1"/>
          </p:nvPr>
        </p:nvSpPr>
        <p:spPr>
          <a:xfrm>
            <a:off x="311700" y="256989"/>
            <a:ext cx="8520600" cy="671480"/>
          </a:xfrm>
          <a:prstGeom prst="rect">
            <a:avLst/>
          </a:prstGeom>
        </p:spPr>
        <p:txBody>
          <a:bodyPr lIns="91425" tIns="91425" rIns="91425" bIns="91425" anchor="t" anchorCtr="0">
            <a:noAutofit/>
          </a:bodyPr>
          <a:lstStyle/>
          <a:p>
            <a:pPr lvl="0" algn="ctr"/>
            <a:r>
              <a:rPr lang="en-GB" sz="2800" dirty="0" smtClean="0">
                <a:solidFill>
                  <a:schemeClr val="tx1"/>
                </a:solidFill>
              </a:rPr>
              <a:t>Outcomes </a:t>
            </a:r>
            <a:endParaRPr lang="en-GB" sz="2800" dirty="0">
              <a:solidFill>
                <a:schemeClr val="tx1"/>
              </a:solidFill>
            </a:endParaRPr>
          </a:p>
          <a:p>
            <a:pPr lvl="0" algn="ctr">
              <a:spcBef>
                <a:spcPts val="0"/>
              </a:spcBef>
              <a:buNone/>
            </a:pPr>
            <a:endParaRPr lang="en-GB" sz="2800" dirty="0">
              <a:solidFill>
                <a:schemeClr val="tx1"/>
              </a:solidFill>
            </a:endParaRPr>
          </a:p>
        </p:txBody>
      </p:sp>
      <p:cxnSp>
        <p:nvCxnSpPr>
          <p:cNvPr id="10" name="Straight Connector 9"/>
          <p:cNvCxnSpPr/>
          <p:nvPr/>
        </p:nvCxnSpPr>
        <p:spPr>
          <a:xfrm>
            <a:off x="297034" y="4506004"/>
            <a:ext cx="8685647" cy="20482"/>
          </a:xfrm>
          <a:prstGeom prst="line">
            <a:avLst/>
          </a:prstGeom>
        </p:spPr>
        <p:style>
          <a:lnRef idx="2">
            <a:schemeClr val="accent1"/>
          </a:lnRef>
          <a:fillRef idx="0">
            <a:schemeClr val="accent1"/>
          </a:fillRef>
          <a:effectRef idx="1">
            <a:schemeClr val="accent1"/>
          </a:effectRef>
          <a:fontRef idx="minor">
            <a:schemeClr val="tx1"/>
          </a:fontRef>
        </p:style>
      </p:cxnSp>
      <p:pic>
        <p:nvPicPr>
          <p:cNvPr id="11" name="Picture 10" descr="http://www.uclan.ac.uk/research/explore/groups/assets/images/ceommunitycitizenship_banner_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9997" y="4565734"/>
            <a:ext cx="1223897" cy="538515"/>
          </a:xfrm>
          <a:prstGeom prst="rect">
            <a:avLst/>
          </a:prstGeom>
          <a:noFill/>
          <a:ln>
            <a:noFill/>
          </a:ln>
        </p:spPr>
      </p:pic>
      <p:pic>
        <p:nvPicPr>
          <p:cNvPr id="14" name="Picture 13"/>
          <p:cNvPicPr>
            <a:picLocks noChangeAspect="1"/>
          </p:cNvPicPr>
          <p:nvPr/>
        </p:nvPicPr>
        <p:blipFill>
          <a:blip r:embed="rId4"/>
          <a:stretch>
            <a:fillRect/>
          </a:stretch>
        </p:blipFill>
        <p:spPr>
          <a:xfrm>
            <a:off x="357321" y="4565735"/>
            <a:ext cx="1240768" cy="538515"/>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9177" y="4613066"/>
            <a:ext cx="518684" cy="443849"/>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5292" y="4596318"/>
            <a:ext cx="1719114" cy="477343"/>
          </a:xfrm>
          <a:prstGeom prst="rect">
            <a:avLst/>
          </a:prstGeom>
        </p:spPr>
      </p:pic>
      <p:sp>
        <p:nvSpPr>
          <p:cNvPr id="4" name="Rectangle 3"/>
          <p:cNvSpPr/>
          <p:nvPr/>
        </p:nvSpPr>
        <p:spPr>
          <a:xfrm>
            <a:off x="203570" y="923484"/>
            <a:ext cx="8736860" cy="3493264"/>
          </a:xfrm>
          <a:prstGeom prst="rect">
            <a:avLst/>
          </a:prstGeom>
        </p:spPr>
        <p:txBody>
          <a:bodyPr wrap="square">
            <a:spAutoFit/>
          </a:bodyPr>
          <a:lstStyle/>
          <a:p>
            <a:pPr marL="342900" lvl="0" indent="-342900">
              <a:buFont typeface="+mj-lt"/>
              <a:buAutoNum type="arabicPeriod"/>
            </a:pPr>
            <a:r>
              <a:rPr lang="en-GB" sz="1300" b="1" dirty="0">
                <a:latin typeface="Arial" panose="020B0604020202020204" pitchFamily="34" charset="0"/>
                <a:ea typeface="Calibri" panose="020F0502020204030204" pitchFamily="34" charset="0"/>
                <a:cs typeface="Times New Roman" panose="02020603050405020304" pitchFamily="18" charset="0"/>
              </a:rPr>
              <a:t>Child Poverty at the Forefront of Policy: </a:t>
            </a:r>
            <a:r>
              <a:rPr lang="en-GB" sz="1300" dirty="0">
                <a:latin typeface="Arial" panose="020B0604020202020204" pitchFamily="34" charset="0"/>
                <a:ea typeface="Calibri" panose="020F0502020204030204" pitchFamily="34" charset="0"/>
                <a:cs typeface="Times New Roman" panose="02020603050405020304" pitchFamily="18" charset="0"/>
              </a:rPr>
              <a:t>Housing association are encouraged to adopt their own children’s charter, or to work with local authorities to use theirs. Local authorities responsible for challenging child poverty, such as the Children’s Trust Board, will acknowledge the importance of working with housing authorities in future plans. </a:t>
            </a:r>
            <a:endParaRPr lang="en-GB" sz="1300" dirty="0">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mj-lt"/>
              <a:buAutoNum type="arabicPeriod"/>
            </a:pPr>
            <a:endParaRPr lang="en-GB" sz="13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GB" sz="1300" b="1" dirty="0">
                <a:latin typeface="Arial" panose="020B0604020202020204" pitchFamily="34" charset="0"/>
                <a:ea typeface="Calibri" panose="020F0502020204030204" pitchFamily="34" charset="0"/>
                <a:cs typeface="Times New Roman" panose="02020603050405020304" pitchFamily="18" charset="0"/>
              </a:rPr>
              <a:t>An Institutional Promise to Support Families Facing Hardship:</a:t>
            </a:r>
            <a:r>
              <a:rPr lang="en-GB" sz="1300" dirty="0">
                <a:latin typeface="Arial" panose="020B0604020202020204" pitchFamily="34" charset="0"/>
                <a:ea typeface="Calibri" panose="020F0502020204030204" pitchFamily="34" charset="0"/>
                <a:cs typeface="Times New Roman" panose="02020603050405020304" pitchFamily="18" charset="0"/>
              </a:rPr>
              <a:t> Delegates pledged to feedback learning from the seminar to all in the organisation. They will encourage staff, from the strategic board level, to the operational level, to be cognizant to how they can best support families facing hardship.</a:t>
            </a:r>
            <a:r>
              <a:rPr lang="en-GB" sz="1300" b="1" dirty="0">
                <a:latin typeface="Arial" panose="020B0604020202020204" pitchFamily="34" charset="0"/>
                <a:ea typeface="Calibri" panose="020F0502020204030204" pitchFamily="34" charset="0"/>
                <a:cs typeface="Times New Roman" panose="02020603050405020304" pitchFamily="18" charset="0"/>
              </a:rPr>
              <a:t> </a:t>
            </a:r>
            <a:endParaRPr lang="en-GB" sz="1300" dirty="0">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mj-lt"/>
              <a:buAutoNum type="arabicPeriod"/>
            </a:pPr>
            <a:endParaRPr lang="en-GB" sz="13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GB" sz="1300" b="1" dirty="0">
                <a:latin typeface="Arial" panose="020B0604020202020204" pitchFamily="34" charset="0"/>
                <a:ea typeface="Calibri" panose="020F0502020204030204" pitchFamily="34" charset="0"/>
                <a:cs typeface="Times New Roman" panose="02020603050405020304" pitchFamily="18" charset="0"/>
              </a:rPr>
              <a:t>Include Housing in Multi-Agency Meetings: </a:t>
            </a:r>
            <a:r>
              <a:rPr lang="en-GB" sz="1300" dirty="0">
                <a:latin typeface="Arial" panose="020B0604020202020204" pitchFamily="34" charset="0"/>
                <a:ea typeface="Calibri" panose="020F0502020204030204" pitchFamily="34" charset="0"/>
                <a:cs typeface="Times New Roman" panose="02020603050405020304" pitchFamily="18" charset="0"/>
              </a:rPr>
              <a:t>Third sector children’s services have pledged to share relevant referral forms (including early help) and invite housing associations to </a:t>
            </a:r>
            <a:r>
              <a:rPr lang="en-GB" sz="1300" dirty="0" err="1">
                <a:latin typeface="Arial" panose="020B0604020202020204" pitchFamily="34" charset="0"/>
                <a:ea typeface="Calibri" panose="020F0502020204030204" pitchFamily="34" charset="0"/>
                <a:cs typeface="Times New Roman" panose="02020603050405020304" pitchFamily="18" charset="0"/>
              </a:rPr>
              <a:t>mutli</a:t>
            </a:r>
            <a:r>
              <a:rPr lang="en-GB" sz="1300" dirty="0">
                <a:latin typeface="Arial" panose="020B0604020202020204" pitchFamily="34" charset="0"/>
                <a:ea typeface="Calibri" panose="020F0502020204030204" pitchFamily="34" charset="0"/>
                <a:cs typeface="Times New Roman" panose="02020603050405020304" pitchFamily="18" charset="0"/>
              </a:rPr>
              <a:t>-agency meetings. Housing association have pledged to attend and fully engage with these meetings.</a:t>
            </a:r>
            <a:r>
              <a:rPr lang="en-GB" sz="1300" b="1" dirty="0">
                <a:latin typeface="Arial" panose="020B0604020202020204" pitchFamily="34" charset="0"/>
                <a:ea typeface="Calibri" panose="020F0502020204030204" pitchFamily="34" charset="0"/>
                <a:cs typeface="Times New Roman" panose="02020603050405020304" pitchFamily="18" charset="0"/>
              </a:rPr>
              <a:t> </a:t>
            </a:r>
            <a:endParaRPr lang="en-GB" sz="1300" dirty="0">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mj-lt"/>
              <a:buAutoNum type="arabicPeriod"/>
            </a:pPr>
            <a:endParaRPr lang="en-GB" sz="13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GB" sz="1300" b="1" dirty="0">
                <a:latin typeface="Arial" panose="020B0604020202020204" pitchFamily="34" charset="0"/>
                <a:ea typeface="Calibri" panose="020F0502020204030204" pitchFamily="34" charset="0"/>
                <a:cs typeface="Times New Roman" panose="02020603050405020304" pitchFamily="18" charset="0"/>
              </a:rPr>
              <a:t>Continue to work with WCCPF: </a:t>
            </a:r>
            <a:r>
              <a:rPr lang="en-GB" sz="1300" dirty="0">
                <a:latin typeface="Arial" panose="020B0604020202020204" pitchFamily="34" charset="0"/>
                <a:ea typeface="Calibri" panose="020F0502020204030204" pitchFamily="34" charset="0"/>
                <a:cs typeface="Times New Roman" panose="02020603050405020304" pitchFamily="18" charset="0"/>
              </a:rPr>
              <a:t>All parties have pledged to nominate a child poverty champion to receive monthly updates on the latest news in child poverty, acknowledging that WCCPF can provide impartial local expertise. WCCPF have pledged to continue to work with all parties and to facilitate future meetings to reflect and review working practices. </a:t>
            </a:r>
            <a:endParaRPr lang="en-GB" sz="13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28462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rmAutofit fontScale="90000"/>
          </a:bodyPr>
          <a:lstStyle/>
          <a:p>
            <a:pPr eaLnBrk="1" hangingPunct="1"/>
            <a:r>
              <a:rPr lang="en-GB" altLang="en-US" sz="2400" dirty="0"/>
              <a:t/>
            </a:r>
            <a:br>
              <a:rPr lang="en-GB" altLang="en-US" sz="2400" dirty="0"/>
            </a:br>
            <a:r>
              <a:rPr lang="en-GB" altLang="en-US" sz="2400" dirty="0"/>
              <a:t/>
            </a:r>
            <a:br>
              <a:rPr lang="en-GB" altLang="en-US" sz="2400" dirty="0"/>
            </a:br>
            <a:r>
              <a:rPr lang="en-GB" altLang="en-US" sz="2400" dirty="0"/>
              <a:t/>
            </a:r>
            <a:br>
              <a:rPr lang="en-GB" altLang="en-US" sz="2400" dirty="0"/>
            </a:br>
            <a:r>
              <a:rPr lang="en-GB" altLang="en-US" sz="2400" dirty="0"/>
              <a:t/>
            </a:r>
            <a:br>
              <a:rPr lang="en-GB" altLang="en-US" sz="2400" dirty="0"/>
            </a:br>
            <a:r>
              <a:rPr lang="en-GB" altLang="en-US" sz="2400" dirty="0"/>
              <a:t/>
            </a:r>
            <a:br>
              <a:rPr lang="en-GB" altLang="en-US" sz="2400" dirty="0"/>
            </a:br>
            <a:endParaRPr lang="en-GB" altLang="en-US" sz="2100" dirty="0"/>
          </a:p>
        </p:txBody>
      </p:sp>
      <p:sp>
        <p:nvSpPr>
          <p:cNvPr id="2" name="Rectangle 1"/>
          <p:cNvSpPr/>
          <p:nvPr/>
        </p:nvSpPr>
        <p:spPr>
          <a:xfrm>
            <a:off x="2286000" y="1394505"/>
            <a:ext cx="4572000" cy="253916"/>
          </a:xfrm>
          <a:prstGeom prst="rect">
            <a:avLst/>
          </a:prstGeom>
        </p:spPr>
        <p:txBody>
          <a:bodyPr>
            <a:spAutoFit/>
          </a:bodyPr>
          <a:lstStyle/>
          <a:p>
            <a:endParaRPr lang="en-GB" sz="1050" dirty="0"/>
          </a:p>
        </p:txBody>
      </p:sp>
      <p:sp>
        <p:nvSpPr>
          <p:cNvPr id="9" name="Shape 147"/>
          <p:cNvSpPr txBox="1">
            <a:spLocks noGrp="1"/>
          </p:cNvSpPr>
          <p:nvPr>
            <p:ph type="body" idx="1"/>
          </p:nvPr>
        </p:nvSpPr>
        <p:spPr>
          <a:xfrm>
            <a:off x="311700" y="256988"/>
            <a:ext cx="8520600" cy="4311887"/>
          </a:xfrm>
          <a:prstGeom prst="rect">
            <a:avLst/>
          </a:prstGeom>
        </p:spPr>
        <p:txBody>
          <a:bodyPr lIns="91425" tIns="91425" rIns="91425" bIns="91425" anchor="t" anchorCtr="0">
            <a:noAutofit/>
          </a:bodyPr>
          <a:lstStyle/>
          <a:p>
            <a:pPr lvl="0" algn="ctr" rtl="0">
              <a:spcBef>
                <a:spcPts val="0"/>
              </a:spcBef>
              <a:buNone/>
            </a:pPr>
            <a:r>
              <a:rPr lang="en-GB" sz="2800" dirty="0">
                <a:solidFill>
                  <a:schemeClr val="tx1"/>
                </a:solidFill>
              </a:rPr>
              <a:t>Thank you for your time. Any questions</a:t>
            </a:r>
            <a:r>
              <a:rPr lang="en-GB" sz="2800" dirty="0" smtClean="0">
                <a:solidFill>
                  <a:schemeClr val="tx1"/>
                </a:solidFill>
              </a:rPr>
              <a:t>?</a:t>
            </a:r>
          </a:p>
          <a:p>
            <a:pPr algn="ctr"/>
            <a:endParaRPr lang="en-GB" dirty="0" smtClean="0">
              <a:solidFill>
                <a:schemeClr val="tx1"/>
              </a:solidFill>
            </a:endParaRPr>
          </a:p>
          <a:p>
            <a:pPr algn="ctr"/>
            <a:r>
              <a:rPr lang="en-GB" dirty="0" smtClean="0">
                <a:solidFill>
                  <a:schemeClr val="tx1"/>
                </a:solidFill>
              </a:rPr>
              <a:t>Email: </a:t>
            </a:r>
            <a:r>
              <a:rPr lang="en-GB" u="sng" dirty="0">
                <a:solidFill>
                  <a:schemeClr val="tx1"/>
                </a:solidFill>
                <a:hlinkClick r:id="rId3"/>
              </a:rPr>
              <a:t>swilson21@uclan.ac.uk</a:t>
            </a:r>
            <a:r>
              <a:rPr lang="en-GB" dirty="0">
                <a:solidFill>
                  <a:schemeClr val="tx1"/>
                </a:solidFill>
              </a:rPr>
              <a:t> </a:t>
            </a:r>
          </a:p>
          <a:p>
            <a:pPr algn="ctr"/>
            <a:r>
              <a:rPr lang="en-GB" dirty="0" smtClean="0">
                <a:solidFill>
                  <a:schemeClr val="tx1"/>
                </a:solidFill>
              </a:rPr>
              <a:t>Facebook: </a:t>
            </a:r>
            <a:r>
              <a:rPr lang="en-GB" dirty="0" smtClean="0">
                <a:solidFill>
                  <a:schemeClr val="tx1"/>
                </a:solidFill>
                <a:hlinkClick r:id="rId4"/>
              </a:rPr>
              <a:t>www.facebook.com/ConnectedCommunitieCumbria</a:t>
            </a:r>
            <a:r>
              <a:rPr lang="en-GB" dirty="0">
                <a:solidFill>
                  <a:schemeClr val="tx1"/>
                </a:solidFill>
                <a:hlinkClick r:id="rId4"/>
              </a:rPr>
              <a:t>/</a:t>
            </a:r>
            <a:r>
              <a:rPr lang="en-GB" dirty="0">
                <a:solidFill>
                  <a:schemeClr val="tx1"/>
                </a:solidFill>
              </a:rPr>
              <a:t> </a:t>
            </a:r>
          </a:p>
          <a:p>
            <a:pPr lvl="0" algn="ctr" rtl="0">
              <a:spcBef>
                <a:spcPts val="0"/>
              </a:spcBef>
              <a:buNone/>
            </a:pPr>
            <a:r>
              <a:rPr lang="en-GB" dirty="0" smtClean="0">
                <a:solidFill>
                  <a:schemeClr val="tx1"/>
                </a:solidFill>
              </a:rPr>
              <a:t>Twitter:</a:t>
            </a:r>
            <a:r>
              <a:rPr lang="en-GB" dirty="0">
                <a:solidFill>
                  <a:schemeClr val="tx1"/>
                </a:solidFill>
              </a:rPr>
              <a:t> </a:t>
            </a:r>
            <a:r>
              <a:rPr lang="en-GB" u="sng" dirty="0" smtClean="0">
                <a:hlinkClick r:id="rId5"/>
              </a:rPr>
              <a:t>https</a:t>
            </a:r>
            <a:r>
              <a:rPr lang="en-GB" u="sng" dirty="0">
                <a:hlinkClick r:id="rId5"/>
              </a:rPr>
              <a:t>://twitter.com/SuzyWilsonUCLan</a:t>
            </a:r>
            <a:endParaRPr lang="en-GB" dirty="0" smtClean="0">
              <a:solidFill>
                <a:schemeClr val="tx1"/>
              </a:solidFill>
            </a:endParaRPr>
          </a:p>
          <a:p>
            <a:pPr lvl="0" algn="ctr">
              <a:spcBef>
                <a:spcPts val="0"/>
              </a:spcBef>
              <a:buNone/>
            </a:pPr>
            <a:r>
              <a:rPr lang="en-GB" dirty="0" smtClean="0">
                <a:solidFill>
                  <a:schemeClr val="tx1"/>
                </a:solidFill>
              </a:rPr>
              <a:t>Phone: 01946 517226 / 07929266679</a:t>
            </a:r>
          </a:p>
          <a:p>
            <a:pPr lvl="0" algn="ctr">
              <a:spcBef>
                <a:spcPts val="0"/>
              </a:spcBef>
              <a:buNone/>
            </a:pPr>
            <a:endParaRPr lang="en-GB" sz="2800" dirty="0">
              <a:solidFill>
                <a:schemeClr val="tx1"/>
              </a:solidFill>
            </a:endParaRPr>
          </a:p>
        </p:txBody>
      </p:sp>
      <p:cxnSp>
        <p:nvCxnSpPr>
          <p:cNvPr id="10" name="Straight Connector 9"/>
          <p:cNvCxnSpPr/>
          <p:nvPr/>
        </p:nvCxnSpPr>
        <p:spPr>
          <a:xfrm>
            <a:off x="297034" y="4506004"/>
            <a:ext cx="8685647" cy="20482"/>
          </a:xfrm>
          <a:prstGeom prst="line">
            <a:avLst/>
          </a:prstGeom>
        </p:spPr>
        <p:style>
          <a:lnRef idx="2">
            <a:schemeClr val="accent1"/>
          </a:lnRef>
          <a:fillRef idx="0">
            <a:schemeClr val="accent1"/>
          </a:fillRef>
          <a:effectRef idx="1">
            <a:schemeClr val="accent1"/>
          </a:effectRef>
          <a:fontRef idx="minor">
            <a:schemeClr val="tx1"/>
          </a:fontRef>
        </p:style>
      </p:cxnSp>
      <p:pic>
        <p:nvPicPr>
          <p:cNvPr id="11" name="Picture 10" descr="http://www.uclan.ac.uk/research/explore/groups/assets/images/ceommunitycitizenship_banner_2.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09997" y="4565734"/>
            <a:ext cx="1223897" cy="538515"/>
          </a:xfrm>
          <a:prstGeom prst="rect">
            <a:avLst/>
          </a:prstGeom>
          <a:noFill/>
          <a:ln>
            <a:noFill/>
          </a:ln>
        </p:spPr>
      </p:pic>
      <p:pic>
        <p:nvPicPr>
          <p:cNvPr id="14" name="Picture 13"/>
          <p:cNvPicPr>
            <a:picLocks noChangeAspect="1"/>
          </p:cNvPicPr>
          <p:nvPr/>
        </p:nvPicPr>
        <p:blipFill>
          <a:blip r:embed="rId7"/>
          <a:stretch>
            <a:fillRect/>
          </a:stretch>
        </p:blipFill>
        <p:spPr>
          <a:xfrm>
            <a:off x="357321" y="4565735"/>
            <a:ext cx="1240768" cy="538515"/>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49177" y="4613066"/>
            <a:ext cx="518684" cy="443849"/>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25292" y="4596318"/>
            <a:ext cx="1719114" cy="477343"/>
          </a:xfrm>
          <a:prstGeom prst="rect">
            <a:avLst/>
          </a:prstGeom>
        </p:spPr>
      </p:pic>
    </p:spTree>
    <p:extLst>
      <p:ext uri="{BB962C8B-B14F-4D97-AF65-F5344CB8AC3E}">
        <p14:creationId xmlns:p14="http://schemas.microsoft.com/office/powerpoint/2010/main" val="1897074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rmAutofit fontScale="90000"/>
          </a:bodyPr>
          <a:lstStyle/>
          <a:p>
            <a:pPr eaLnBrk="1" hangingPunct="1"/>
            <a:r>
              <a:rPr lang="en-GB" altLang="en-US" sz="2400" dirty="0"/>
              <a:t/>
            </a:r>
            <a:br>
              <a:rPr lang="en-GB" altLang="en-US" sz="2400" dirty="0"/>
            </a:br>
            <a:r>
              <a:rPr lang="en-GB" altLang="en-US" sz="2400" dirty="0"/>
              <a:t/>
            </a:r>
            <a:br>
              <a:rPr lang="en-GB" altLang="en-US" sz="2400" dirty="0"/>
            </a:br>
            <a:r>
              <a:rPr lang="en-GB" altLang="en-US" sz="2400" dirty="0"/>
              <a:t/>
            </a:r>
            <a:br>
              <a:rPr lang="en-GB" altLang="en-US" sz="2400" dirty="0"/>
            </a:br>
            <a:r>
              <a:rPr lang="en-GB" altLang="en-US" sz="2400" dirty="0"/>
              <a:t/>
            </a:r>
            <a:br>
              <a:rPr lang="en-GB" altLang="en-US" sz="2400" dirty="0"/>
            </a:br>
            <a:r>
              <a:rPr lang="en-GB" altLang="en-US" sz="2400" dirty="0"/>
              <a:t/>
            </a:r>
            <a:br>
              <a:rPr lang="en-GB" altLang="en-US" sz="2400" dirty="0"/>
            </a:br>
            <a:endParaRPr lang="en-GB" altLang="en-US" sz="2100" dirty="0"/>
          </a:p>
        </p:txBody>
      </p:sp>
      <p:sp>
        <p:nvSpPr>
          <p:cNvPr id="9" name="Shape 147"/>
          <p:cNvSpPr txBox="1">
            <a:spLocks noGrp="1"/>
          </p:cNvSpPr>
          <p:nvPr>
            <p:ph type="body" idx="1"/>
          </p:nvPr>
        </p:nvSpPr>
        <p:spPr>
          <a:xfrm>
            <a:off x="311700" y="256988"/>
            <a:ext cx="8520600" cy="4311887"/>
          </a:xfrm>
          <a:prstGeom prst="rect">
            <a:avLst/>
          </a:prstGeom>
        </p:spPr>
        <p:txBody>
          <a:bodyPr lIns="91425" tIns="91425" rIns="91425" bIns="91425" anchor="t" anchorCtr="0">
            <a:noAutofit/>
          </a:bodyPr>
          <a:lstStyle/>
          <a:p>
            <a:pPr lvl="0" algn="ctr" rtl="0">
              <a:spcBef>
                <a:spcPts val="0"/>
              </a:spcBef>
              <a:buNone/>
            </a:pPr>
            <a:r>
              <a:rPr lang="en-GB" sz="2800" dirty="0" smtClean="0">
                <a:solidFill>
                  <a:schemeClr val="tx1"/>
                </a:solidFill>
              </a:rPr>
              <a:t>Kind Cumbria Day</a:t>
            </a:r>
          </a:p>
          <a:p>
            <a:pPr algn="ctr"/>
            <a:endParaRPr lang="en-GB" dirty="0" smtClean="0">
              <a:solidFill>
                <a:schemeClr val="tx1"/>
              </a:solidFill>
            </a:endParaRPr>
          </a:p>
          <a:p>
            <a:pPr lvl="0" algn="ctr">
              <a:spcBef>
                <a:spcPts val="0"/>
              </a:spcBef>
              <a:buNone/>
            </a:pPr>
            <a:endParaRPr lang="en-GB" sz="2800" dirty="0">
              <a:solidFill>
                <a:schemeClr val="tx1"/>
              </a:solidFill>
            </a:endParaRPr>
          </a:p>
        </p:txBody>
      </p:sp>
      <p:cxnSp>
        <p:nvCxnSpPr>
          <p:cNvPr id="10" name="Straight Connector 9"/>
          <p:cNvCxnSpPr/>
          <p:nvPr/>
        </p:nvCxnSpPr>
        <p:spPr>
          <a:xfrm>
            <a:off x="297034" y="4506004"/>
            <a:ext cx="8685647" cy="20482"/>
          </a:xfrm>
          <a:prstGeom prst="line">
            <a:avLst/>
          </a:prstGeom>
        </p:spPr>
        <p:style>
          <a:lnRef idx="2">
            <a:schemeClr val="accent1"/>
          </a:lnRef>
          <a:fillRef idx="0">
            <a:schemeClr val="accent1"/>
          </a:fillRef>
          <a:effectRef idx="1">
            <a:schemeClr val="accent1"/>
          </a:effectRef>
          <a:fontRef idx="minor">
            <a:schemeClr val="tx1"/>
          </a:fontRef>
        </p:style>
      </p:cxnSp>
      <p:pic>
        <p:nvPicPr>
          <p:cNvPr id="11" name="Picture 10" descr="http://www.uclan.ac.uk/research/explore/groups/assets/images/ceommunitycitizenship_banner_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9997" y="4565734"/>
            <a:ext cx="1223897" cy="538515"/>
          </a:xfrm>
          <a:prstGeom prst="rect">
            <a:avLst/>
          </a:prstGeom>
          <a:noFill/>
          <a:ln>
            <a:noFill/>
          </a:ln>
        </p:spPr>
      </p:pic>
      <p:pic>
        <p:nvPicPr>
          <p:cNvPr id="14" name="Picture 13"/>
          <p:cNvPicPr>
            <a:picLocks noChangeAspect="1"/>
          </p:cNvPicPr>
          <p:nvPr/>
        </p:nvPicPr>
        <p:blipFill>
          <a:blip r:embed="rId4"/>
          <a:stretch>
            <a:fillRect/>
          </a:stretch>
        </p:blipFill>
        <p:spPr>
          <a:xfrm>
            <a:off x="357321" y="4565735"/>
            <a:ext cx="1240768" cy="538515"/>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9177" y="4613066"/>
            <a:ext cx="518684" cy="443849"/>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5292" y="4596318"/>
            <a:ext cx="1719114" cy="477343"/>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1700" y="1115483"/>
            <a:ext cx="3007783" cy="3007783"/>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79216" y="1183630"/>
            <a:ext cx="3828651" cy="2871488"/>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45267">
            <a:off x="4380101" y="1131943"/>
            <a:ext cx="3995748" cy="2996811"/>
          </a:xfrm>
          <a:prstGeom prst="rect">
            <a:avLst/>
          </a:prstGeom>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174814">
            <a:off x="4350953" y="1266687"/>
            <a:ext cx="3766129" cy="2824597"/>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86449" y="1120803"/>
            <a:ext cx="3879407" cy="2909556"/>
          </a:xfrm>
          <a:prstGeom prst="rect">
            <a:avLst/>
          </a:prstGeom>
        </p:spPr>
      </p:pic>
      <p:pic>
        <p:nvPicPr>
          <p:cNvPr id="4" name="Picture 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86449" y="1151849"/>
            <a:ext cx="3976730" cy="2982549"/>
          </a:xfrm>
          <a:prstGeom prst="rect">
            <a:avLst/>
          </a:prstGeom>
        </p:spPr>
      </p:pic>
      <p:pic>
        <p:nvPicPr>
          <p:cNvPr id="13" name="Picture 12"/>
          <p:cNvPicPr>
            <a:picLocks noChangeAspect="1"/>
          </p:cNvPicPr>
          <p:nvPr/>
        </p:nvPicPr>
        <p:blipFill rotWithShape="1">
          <a:blip r:embed="rId13">
            <a:extLst>
              <a:ext uri="{28A0092B-C50C-407E-A947-70E740481C1C}">
                <a14:useLocalDpi xmlns:a14="http://schemas.microsoft.com/office/drawing/2010/main" val="0"/>
              </a:ext>
            </a:extLst>
          </a:blip>
          <a:srcRect l="1631" t="10124" r="3300" b="49382"/>
          <a:stretch/>
        </p:blipFill>
        <p:spPr>
          <a:xfrm>
            <a:off x="4532135" y="1057309"/>
            <a:ext cx="3422251" cy="3077089"/>
          </a:xfrm>
          <a:prstGeom prst="rect">
            <a:avLst/>
          </a:prstGeom>
        </p:spPr>
      </p:pic>
    </p:spTree>
    <p:extLst>
      <p:ext uri="{BB962C8B-B14F-4D97-AF65-F5344CB8AC3E}">
        <p14:creationId xmlns:p14="http://schemas.microsoft.com/office/powerpoint/2010/main" val="1617587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par>
                          <p:cTn id="8" fill="hold">
                            <p:stCondLst>
                              <p:cond delay="5000"/>
                            </p:stCondLst>
                            <p:childTnLst>
                              <p:par>
                                <p:cTn id="9" presetID="10" presetClass="entr" presetSubtype="0" fill="hold" nodeType="afterEffect">
                                  <p:stCondLst>
                                    <p:cond delay="3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10000"/>
                            </p:stCondLst>
                            <p:childTnLst>
                              <p:par>
                                <p:cTn id="13" presetID="10" presetClass="entr" presetSubtype="0" fill="hold" nodeType="afterEffect">
                                  <p:stCondLst>
                                    <p:cond delay="30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par>
                          <p:cTn id="16" fill="hold">
                            <p:stCondLst>
                              <p:cond delay="15000"/>
                            </p:stCondLst>
                            <p:childTnLst>
                              <p:par>
                                <p:cTn id="17" presetID="10" presetClass="entr" presetSubtype="0" fill="hold" nodeType="afterEffect">
                                  <p:stCondLst>
                                    <p:cond delay="30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000"/>
                                        <p:tgtEl>
                                          <p:spTgt spid="4"/>
                                        </p:tgtEl>
                                      </p:cBhvr>
                                    </p:animEffect>
                                  </p:childTnLst>
                                </p:cTn>
                              </p:par>
                            </p:childTnLst>
                          </p:cTn>
                        </p:par>
                        <p:par>
                          <p:cTn id="20" fill="hold">
                            <p:stCondLst>
                              <p:cond delay="20000"/>
                            </p:stCondLst>
                            <p:childTnLst>
                              <p:par>
                                <p:cTn id="21" presetID="10" presetClass="entr" presetSubtype="0" fill="hold" nodeType="afterEffect">
                                  <p:stCondLst>
                                    <p:cond delay="300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394505"/>
            <a:ext cx="4572000" cy="253916"/>
          </a:xfrm>
          <a:prstGeom prst="rect">
            <a:avLst/>
          </a:prstGeom>
        </p:spPr>
        <p:txBody>
          <a:bodyPr>
            <a:spAutoFit/>
          </a:bodyPr>
          <a:lstStyle/>
          <a:p>
            <a:endParaRPr lang="en-GB" sz="1050" dirty="0"/>
          </a:p>
        </p:txBody>
      </p:sp>
      <p:sp>
        <p:nvSpPr>
          <p:cNvPr id="16" name="Shape 67"/>
          <p:cNvSpPr txBox="1">
            <a:spLocks/>
          </p:cNvSpPr>
          <p:nvPr/>
        </p:nvSpPr>
        <p:spPr>
          <a:xfrm>
            <a:off x="286140" y="207216"/>
            <a:ext cx="8520600" cy="5727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ct val="100000"/>
              <a:buNone/>
              <a:defRPr sz="5200" b="0" i="0" u="none" strike="noStrike" cap="none">
                <a:solidFill>
                  <a:schemeClr val="dk1"/>
                </a:solidFill>
                <a:latin typeface="Arial"/>
                <a:ea typeface="Arial"/>
                <a:cs typeface="Arial"/>
                <a:sym typeface="Arial"/>
              </a:defRPr>
            </a:lvl1pPr>
            <a:lvl2pPr lvl="1" algn="ctr">
              <a:spcBef>
                <a:spcPts val="0"/>
              </a:spcBef>
              <a:buClr>
                <a:schemeClr val="dk1"/>
              </a:buClr>
              <a:buSzPct val="100000"/>
              <a:buNone/>
              <a:defRPr sz="5200">
                <a:solidFill>
                  <a:schemeClr val="dk1"/>
                </a:solidFill>
              </a:defRPr>
            </a:lvl2pPr>
            <a:lvl3pPr lvl="2" algn="ctr">
              <a:spcBef>
                <a:spcPts val="0"/>
              </a:spcBef>
              <a:buClr>
                <a:schemeClr val="dk1"/>
              </a:buClr>
              <a:buSzPct val="100000"/>
              <a:buNone/>
              <a:defRPr sz="5200">
                <a:solidFill>
                  <a:schemeClr val="dk1"/>
                </a:solidFill>
              </a:defRPr>
            </a:lvl3pPr>
            <a:lvl4pPr lvl="3" algn="ctr">
              <a:spcBef>
                <a:spcPts val="0"/>
              </a:spcBef>
              <a:buClr>
                <a:schemeClr val="dk1"/>
              </a:buClr>
              <a:buSzPct val="100000"/>
              <a:buNone/>
              <a:defRPr sz="5200">
                <a:solidFill>
                  <a:schemeClr val="dk1"/>
                </a:solidFill>
              </a:defRPr>
            </a:lvl4pPr>
            <a:lvl5pPr lvl="4" algn="ctr">
              <a:spcBef>
                <a:spcPts val="0"/>
              </a:spcBef>
              <a:buClr>
                <a:schemeClr val="dk1"/>
              </a:buClr>
              <a:buSzPct val="100000"/>
              <a:buNone/>
              <a:defRPr sz="5200">
                <a:solidFill>
                  <a:schemeClr val="dk1"/>
                </a:solidFill>
              </a:defRPr>
            </a:lvl5pPr>
            <a:lvl6pPr lvl="5" algn="ctr">
              <a:spcBef>
                <a:spcPts val="0"/>
              </a:spcBef>
              <a:buClr>
                <a:schemeClr val="dk1"/>
              </a:buClr>
              <a:buSzPct val="100000"/>
              <a:buNone/>
              <a:defRPr sz="5200">
                <a:solidFill>
                  <a:schemeClr val="dk1"/>
                </a:solidFill>
              </a:defRPr>
            </a:lvl6pPr>
            <a:lvl7pPr lvl="6" algn="ctr">
              <a:spcBef>
                <a:spcPts val="0"/>
              </a:spcBef>
              <a:buClr>
                <a:schemeClr val="dk1"/>
              </a:buClr>
              <a:buSzPct val="100000"/>
              <a:buNone/>
              <a:defRPr sz="5200">
                <a:solidFill>
                  <a:schemeClr val="dk1"/>
                </a:solidFill>
              </a:defRPr>
            </a:lvl7pPr>
            <a:lvl8pPr lvl="7" algn="ctr">
              <a:spcBef>
                <a:spcPts val="0"/>
              </a:spcBef>
              <a:buClr>
                <a:schemeClr val="dk1"/>
              </a:buClr>
              <a:buSzPct val="100000"/>
              <a:buNone/>
              <a:defRPr sz="5200">
                <a:solidFill>
                  <a:schemeClr val="dk1"/>
                </a:solidFill>
              </a:defRPr>
            </a:lvl8pPr>
            <a:lvl9pPr lvl="8" algn="ctr">
              <a:spcBef>
                <a:spcPts val="0"/>
              </a:spcBef>
              <a:buClr>
                <a:schemeClr val="dk1"/>
              </a:buClr>
              <a:buSzPct val="100000"/>
              <a:buNone/>
              <a:defRPr sz="5200">
                <a:solidFill>
                  <a:schemeClr val="dk1"/>
                </a:solidFill>
              </a:defRPr>
            </a:lvl9pPr>
          </a:lstStyle>
          <a:p>
            <a:pPr algn="l">
              <a:buClr>
                <a:srgbClr val="000000"/>
              </a:buClr>
              <a:buSzPct val="39285"/>
              <a:buFont typeface="Arial"/>
              <a:buNone/>
            </a:pPr>
            <a:r>
              <a:rPr lang="en-GB" sz="3200" b="1" dirty="0"/>
              <a:t>Contents</a:t>
            </a:r>
          </a:p>
        </p:txBody>
      </p:sp>
      <p:sp>
        <p:nvSpPr>
          <p:cNvPr id="4" name="Rectangle 3"/>
          <p:cNvSpPr/>
          <p:nvPr/>
        </p:nvSpPr>
        <p:spPr>
          <a:xfrm>
            <a:off x="499403" y="909757"/>
            <a:ext cx="8307337" cy="3108543"/>
          </a:xfrm>
          <a:prstGeom prst="rect">
            <a:avLst/>
          </a:prstGeom>
        </p:spPr>
        <p:txBody>
          <a:bodyPr wrap="square">
            <a:spAutoFit/>
          </a:bodyPr>
          <a:lstStyle/>
          <a:p>
            <a:r>
              <a:rPr lang="en-GB" dirty="0" smtClean="0"/>
              <a:t>Background</a:t>
            </a:r>
          </a:p>
          <a:p>
            <a:pPr marL="285750" indent="-285750">
              <a:buFont typeface="Arial" panose="020B0604020202020204" pitchFamily="34" charset="0"/>
              <a:buChar char="•"/>
            </a:pPr>
            <a:r>
              <a:rPr lang="en-GB" dirty="0" smtClean="0"/>
              <a:t>An overview of West Cumbria</a:t>
            </a:r>
          </a:p>
          <a:p>
            <a:pPr marL="285750" indent="-285750">
              <a:buFont typeface="Arial" panose="020B0604020202020204" pitchFamily="34" charset="0"/>
              <a:buChar char="•"/>
            </a:pPr>
            <a:r>
              <a:rPr lang="en-GB" dirty="0" smtClean="0"/>
              <a:t>West Cumbria Child Poverty Forum </a:t>
            </a:r>
          </a:p>
          <a:p>
            <a:endParaRPr lang="en-GB" dirty="0"/>
          </a:p>
          <a:p>
            <a:r>
              <a:rPr lang="en-GB" dirty="0" smtClean="0"/>
              <a:t>The impact of poor housing on children's life chances</a:t>
            </a:r>
          </a:p>
          <a:p>
            <a:pPr marL="285750" indent="-285750">
              <a:buFont typeface="Arial" panose="020B0604020202020204" pitchFamily="34" charset="0"/>
              <a:buChar char="•"/>
            </a:pPr>
            <a:r>
              <a:rPr lang="en-GB" dirty="0" smtClean="0"/>
              <a:t>Key statistics and policies on housing and children’s outcomes</a:t>
            </a:r>
          </a:p>
          <a:p>
            <a:pPr marL="285750" indent="-285750">
              <a:buFont typeface="Arial" panose="020B0604020202020204" pitchFamily="34" charset="0"/>
              <a:buChar char="•"/>
            </a:pPr>
            <a:r>
              <a:rPr lang="en-GB" dirty="0" smtClean="0"/>
              <a:t>The </a:t>
            </a:r>
            <a:r>
              <a:rPr lang="en-GB" dirty="0"/>
              <a:t>impact of poor housing measured against the five outcome areas of every child matters established in 2005: being healthy, staying safe, enjoying and achieving, making a positive contribution and achieving economic well being</a:t>
            </a:r>
          </a:p>
          <a:p>
            <a:pPr marL="285750" indent="-285750">
              <a:buFont typeface="Arial" panose="020B0604020202020204" pitchFamily="34" charset="0"/>
              <a:buChar char="•"/>
            </a:pPr>
            <a:r>
              <a:rPr lang="en-GB" dirty="0"/>
              <a:t>Case study examples of housing and the impact on children and </a:t>
            </a:r>
            <a:r>
              <a:rPr lang="en-GB" dirty="0" smtClean="0"/>
              <a:t>families</a:t>
            </a:r>
          </a:p>
          <a:p>
            <a:endParaRPr lang="en-GB" dirty="0" smtClean="0"/>
          </a:p>
          <a:p>
            <a:r>
              <a:rPr lang="en-GB" dirty="0" smtClean="0"/>
              <a:t>Working towards solutions </a:t>
            </a:r>
            <a:endParaRPr lang="en-GB" dirty="0"/>
          </a:p>
          <a:p>
            <a:pPr marL="285750" indent="-285750">
              <a:buFont typeface="Arial" panose="020B0604020202020204" pitchFamily="34" charset="0"/>
              <a:buChar char="•"/>
            </a:pPr>
            <a:r>
              <a:rPr lang="en-GB" dirty="0"/>
              <a:t>Making a difference to children’s lives through partnership working between local authorities and other </a:t>
            </a:r>
            <a:r>
              <a:rPr lang="en-GB" dirty="0" smtClean="0"/>
              <a:t>agencies</a:t>
            </a:r>
          </a:p>
        </p:txBody>
      </p:sp>
      <p:cxnSp>
        <p:nvCxnSpPr>
          <p:cNvPr id="10" name="Straight Connector 9"/>
          <p:cNvCxnSpPr/>
          <p:nvPr/>
        </p:nvCxnSpPr>
        <p:spPr>
          <a:xfrm>
            <a:off x="297034" y="4506004"/>
            <a:ext cx="8685647" cy="20482"/>
          </a:xfrm>
          <a:prstGeom prst="line">
            <a:avLst/>
          </a:prstGeom>
        </p:spPr>
        <p:style>
          <a:lnRef idx="2">
            <a:schemeClr val="accent1"/>
          </a:lnRef>
          <a:fillRef idx="0">
            <a:schemeClr val="accent1"/>
          </a:fillRef>
          <a:effectRef idx="1">
            <a:schemeClr val="accent1"/>
          </a:effectRef>
          <a:fontRef idx="minor">
            <a:schemeClr val="tx1"/>
          </a:fontRef>
        </p:style>
      </p:cxnSp>
      <p:pic>
        <p:nvPicPr>
          <p:cNvPr id="11" name="Picture 10" descr="http://www.uclan.ac.uk/research/explore/groups/assets/images/ceommunitycitizenship_banner_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9997" y="4565734"/>
            <a:ext cx="1223897" cy="538515"/>
          </a:xfrm>
          <a:prstGeom prst="rect">
            <a:avLst/>
          </a:prstGeom>
          <a:noFill/>
          <a:ln>
            <a:noFill/>
          </a:ln>
        </p:spPr>
      </p:pic>
      <p:pic>
        <p:nvPicPr>
          <p:cNvPr id="14" name="Picture 13"/>
          <p:cNvPicPr>
            <a:picLocks noChangeAspect="1"/>
          </p:cNvPicPr>
          <p:nvPr/>
        </p:nvPicPr>
        <p:blipFill>
          <a:blip r:embed="rId4"/>
          <a:stretch>
            <a:fillRect/>
          </a:stretch>
        </p:blipFill>
        <p:spPr>
          <a:xfrm>
            <a:off x="357321" y="4565735"/>
            <a:ext cx="1240768" cy="538515"/>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9177" y="4613066"/>
            <a:ext cx="518684" cy="443849"/>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5292" y="4596318"/>
            <a:ext cx="1719114" cy="477343"/>
          </a:xfrm>
          <a:prstGeom prst="rect">
            <a:avLst/>
          </a:prstGeom>
        </p:spPr>
      </p:pic>
    </p:spTree>
    <p:extLst>
      <p:ext uri="{BB962C8B-B14F-4D97-AF65-F5344CB8AC3E}">
        <p14:creationId xmlns:p14="http://schemas.microsoft.com/office/powerpoint/2010/main" val="3717898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307860" y="168842"/>
            <a:ext cx="8520600" cy="1075758"/>
          </a:xfrm>
        </p:spPr>
        <p:txBody>
          <a:bodyPr>
            <a:normAutofit fontScale="90000"/>
          </a:bodyPr>
          <a:lstStyle/>
          <a:p>
            <a:pPr eaLnBrk="1" hangingPunct="1"/>
            <a:r>
              <a:rPr lang="en-GB" altLang="en-US" sz="2400" dirty="0"/>
              <a:t> </a:t>
            </a:r>
            <a:br>
              <a:rPr lang="en-GB" altLang="en-US" sz="2400" dirty="0"/>
            </a:br>
            <a:r>
              <a:rPr lang="en-GB" altLang="en-US" sz="2400" dirty="0"/>
              <a:t/>
            </a:r>
            <a:br>
              <a:rPr lang="en-GB" altLang="en-US" sz="2400" dirty="0"/>
            </a:br>
            <a:r>
              <a:rPr lang="en-GB" altLang="en-US" sz="2400" dirty="0"/>
              <a:t/>
            </a:r>
            <a:br>
              <a:rPr lang="en-GB" altLang="en-US" sz="2400" dirty="0"/>
            </a:br>
            <a:r>
              <a:rPr lang="en-GB" altLang="en-US" sz="2400" dirty="0"/>
              <a:t/>
            </a:r>
            <a:br>
              <a:rPr lang="en-GB" altLang="en-US" sz="2400" dirty="0"/>
            </a:br>
            <a:r>
              <a:rPr lang="en-GB" altLang="en-US" sz="2400" dirty="0"/>
              <a:t/>
            </a:r>
            <a:br>
              <a:rPr lang="en-GB" altLang="en-US" sz="2400" dirty="0"/>
            </a:br>
            <a:endParaRPr lang="en-GB" altLang="en-US" sz="2100" dirty="0"/>
          </a:p>
        </p:txBody>
      </p:sp>
      <p:sp>
        <p:nvSpPr>
          <p:cNvPr id="2" name="Rectangle 1"/>
          <p:cNvSpPr/>
          <p:nvPr/>
        </p:nvSpPr>
        <p:spPr>
          <a:xfrm>
            <a:off x="2286000" y="1394505"/>
            <a:ext cx="4572000" cy="253916"/>
          </a:xfrm>
          <a:prstGeom prst="rect">
            <a:avLst/>
          </a:prstGeom>
        </p:spPr>
        <p:txBody>
          <a:bodyPr>
            <a:spAutoFit/>
          </a:bodyPr>
          <a:lstStyle/>
          <a:p>
            <a:endParaRPr lang="en-GB" sz="1050" dirty="0"/>
          </a:p>
        </p:txBody>
      </p:sp>
      <p:sp>
        <p:nvSpPr>
          <p:cNvPr id="10" name="Shape 54"/>
          <p:cNvSpPr txBox="1">
            <a:spLocks/>
          </p:cNvSpPr>
          <p:nvPr/>
        </p:nvSpPr>
        <p:spPr>
          <a:xfrm>
            <a:off x="297034" y="196103"/>
            <a:ext cx="8520600" cy="726764"/>
          </a:xfrm>
          <a:prstGeom prst="rect">
            <a:avLst/>
          </a:prstGeom>
          <a:noFill/>
          <a:ln>
            <a:noFill/>
          </a:ln>
        </p:spPr>
        <p:txBody>
          <a:bodyPr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ct val="100000"/>
              <a:buNone/>
              <a:defRPr sz="5200" b="0" i="0" u="none" strike="noStrike" cap="none">
                <a:solidFill>
                  <a:schemeClr val="dk1"/>
                </a:solidFill>
                <a:latin typeface="Arial"/>
                <a:ea typeface="Arial"/>
                <a:cs typeface="Arial"/>
                <a:sym typeface="Arial"/>
              </a:defRPr>
            </a:lvl1pPr>
            <a:lvl2pPr lvl="1" algn="ctr">
              <a:spcBef>
                <a:spcPts val="0"/>
              </a:spcBef>
              <a:buClr>
                <a:schemeClr val="dk1"/>
              </a:buClr>
              <a:buSzPct val="100000"/>
              <a:buNone/>
              <a:defRPr sz="5200">
                <a:solidFill>
                  <a:schemeClr val="dk1"/>
                </a:solidFill>
              </a:defRPr>
            </a:lvl2pPr>
            <a:lvl3pPr lvl="2" algn="ctr">
              <a:spcBef>
                <a:spcPts val="0"/>
              </a:spcBef>
              <a:buClr>
                <a:schemeClr val="dk1"/>
              </a:buClr>
              <a:buSzPct val="100000"/>
              <a:buNone/>
              <a:defRPr sz="5200">
                <a:solidFill>
                  <a:schemeClr val="dk1"/>
                </a:solidFill>
              </a:defRPr>
            </a:lvl3pPr>
            <a:lvl4pPr lvl="3" algn="ctr">
              <a:spcBef>
                <a:spcPts val="0"/>
              </a:spcBef>
              <a:buClr>
                <a:schemeClr val="dk1"/>
              </a:buClr>
              <a:buSzPct val="100000"/>
              <a:buNone/>
              <a:defRPr sz="5200">
                <a:solidFill>
                  <a:schemeClr val="dk1"/>
                </a:solidFill>
              </a:defRPr>
            </a:lvl4pPr>
            <a:lvl5pPr lvl="4" algn="ctr">
              <a:spcBef>
                <a:spcPts val="0"/>
              </a:spcBef>
              <a:buClr>
                <a:schemeClr val="dk1"/>
              </a:buClr>
              <a:buSzPct val="100000"/>
              <a:buNone/>
              <a:defRPr sz="5200">
                <a:solidFill>
                  <a:schemeClr val="dk1"/>
                </a:solidFill>
              </a:defRPr>
            </a:lvl5pPr>
            <a:lvl6pPr lvl="5" algn="ctr">
              <a:spcBef>
                <a:spcPts val="0"/>
              </a:spcBef>
              <a:buClr>
                <a:schemeClr val="dk1"/>
              </a:buClr>
              <a:buSzPct val="100000"/>
              <a:buNone/>
              <a:defRPr sz="5200">
                <a:solidFill>
                  <a:schemeClr val="dk1"/>
                </a:solidFill>
              </a:defRPr>
            </a:lvl6pPr>
            <a:lvl7pPr lvl="6" algn="ctr">
              <a:spcBef>
                <a:spcPts val="0"/>
              </a:spcBef>
              <a:buClr>
                <a:schemeClr val="dk1"/>
              </a:buClr>
              <a:buSzPct val="100000"/>
              <a:buNone/>
              <a:defRPr sz="5200">
                <a:solidFill>
                  <a:schemeClr val="dk1"/>
                </a:solidFill>
              </a:defRPr>
            </a:lvl7pPr>
            <a:lvl8pPr lvl="7" algn="ctr">
              <a:spcBef>
                <a:spcPts val="0"/>
              </a:spcBef>
              <a:buClr>
                <a:schemeClr val="dk1"/>
              </a:buClr>
              <a:buSzPct val="100000"/>
              <a:buNone/>
              <a:defRPr sz="5200">
                <a:solidFill>
                  <a:schemeClr val="dk1"/>
                </a:solidFill>
              </a:defRPr>
            </a:lvl8pPr>
            <a:lvl9pPr lvl="8" algn="ctr">
              <a:spcBef>
                <a:spcPts val="0"/>
              </a:spcBef>
              <a:buClr>
                <a:schemeClr val="dk1"/>
              </a:buClr>
              <a:buSzPct val="100000"/>
              <a:buNone/>
              <a:defRPr sz="5200">
                <a:solidFill>
                  <a:schemeClr val="dk1"/>
                </a:solidFill>
              </a:defRPr>
            </a:lvl9pPr>
          </a:lstStyle>
          <a:p>
            <a:r>
              <a:rPr lang="en-GB" sz="3600" b="1" dirty="0" smtClean="0"/>
              <a:t>Background</a:t>
            </a:r>
            <a:endParaRPr lang="en-GB" sz="3600" b="1" dirty="0"/>
          </a:p>
        </p:txBody>
      </p:sp>
      <p:pic>
        <p:nvPicPr>
          <p:cNvPr id="11" name="Shape 56"/>
          <p:cNvPicPr preferRelativeResize="0"/>
          <p:nvPr/>
        </p:nvPicPr>
        <p:blipFill>
          <a:blip r:embed="rId3">
            <a:alphaModFix/>
          </a:blip>
          <a:stretch>
            <a:fillRect/>
          </a:stretch>
        </p:blipFill>
        <p:spPr>
          <a:xfrm>
            <a:off x="2030885" y="962116"/>
            <a:ext cx="5181390" cy="3301540"/>
          </a:xfrm>
          <a:prstGeom prst="rect">
            <a:avLst/>
          </a:prstGeom>
          <a:noFill/>
          <a:ln>
            <a:noFill/>
          </a:ln>
        </p:spPr>
      </p:pic>
      <p:cxnSp>
        <p:nvCxnSpPr>
          <p:cNvPr id="14" name="Straight Connector 13"/>
          <p:cNvCxnSpPr/>
          <p:nvPr/>
        </p:nvCxnSpPr>
        <p:spPr>
          <a:xfrm>
            <a:off x="297034" y="4506004"/>
            <a:ext cx="8685647" cy="20482"/>
          </a:xfrm>
          <a:prstGeom prst="line">
            <a:avLst/>
          </a:prstGeom>
        </p:spPr>
        <p:style>
          <a:lnRef idx="2">
            <a:schemeClr val="accent1"/>
          </a:lnRef>
          <a:fillRef idx="0">
            <a:schemeClr val="accent1"/>
          </a:fillRef>
          <a:effectRef idx="1">
            <a:schemeClr val="accent1"/>
          </a:effectRef>
          <a:fontRef idx="minor">
            <a:schemeClr val="tx1"/>
          </a:fontRef>
        </p:style>
      </p:cxnSp>
      <p:pic>
        <p:nvPicPr>
          <p:cNvPr id="15" name="Picture 14" descr="http://www.uclan.ac.uk/research/explore/groups/assets/images/ceommunitycitizenship_banner_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09997" y="4565734"/>
            <a:ext cx="1223897" cy="538515"/>
          </a:xfrm>
          <a:prstGeom prst="rect">
            <a:avLst/>
          </a:prstGeom>
          <a:noFill/>
          <a:ln>
            <a:noFill/>
          </a:ln>
        </p:spPr>
      </p:pic>
      <p:pic>
        <p:nvPicPr>
          <p:cNvPr id="16" name="Picture 15"/>
          <p:cNvPicPr>
            <a:picLocks noChangeAspect="1"/>
          </p:cNvPicPr>
          <p:nvPr/>
        </p:nvPicPr>
        <p:blipFill>
          <a:blip r:embed="rId5"/>
          <a:stretch>
            <a:fillRect/>
          </a:stretch>
        </p:blipFill>
        <p:spPr>
          <a:xfrm>
            <a:off x="357321" y="4565735"/>
            <a:ext cx="1240768" cy="538515"/>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49177" y="4613066"/>
            <a:ext cx="518684" cy="443849"/>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25292" y="4596318"/>
            <a:ext cx="1719114" cy="477343"/>
          </a:xfrm>
          <a:prstGeom prst="rect">
            <a:avLst/>
          </a:prstGeom>
        </p:spPr>
      </p:pic>
    </p:spTree>
    <p:extLst>
      <p:ext uri="{BB962C8B-B14F-4D97-AF65-F5344CB8AC3E}">
        <p14:creationId xmlns:p14="http://schemas.microsoft.com/office/powerpoint/2010/main" val="2502856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102426" y="1059656"/>
            <a:ext cx="8931468" cy="3425865"/>
          </a:xfrm>
        </p:spPr>
        <p:txBody>
          <a:bodyPr>
            <a:normAutofit/>
          </a:bodyPr>
          <a:lstStyle/>
          <a:p>
            <a:pPr eaLnBrk="1" hangingPunct="1"/>
            <a:r>
              <a:rPr lang="en-GB" altLang="en-US" sz="2400" dirty="0"/>
              <a:t> </a:t>
            </a:r>
            <a:br>
              <a:rPr lang="en-GB" altLang="en-US" sz="2400" dirty="0"/>
            </a:br>
            <a:r>
              <a:rPr lang="en-GB" altLang="en-US" sz="2400" dirty="0"/>
              <a:t/>
            </a:r>
            <a:br>
              <a:rPr lang="en-GB" altLang="en-US" sz="2400" dirty="0"/>
            </a:br>
            <a:r>
              <a:rPr lang="en-GB" altLang="en-US" sz="2400" dirty="0"/>
              <a:t/>
            </a:r>
            <a:br>
              <a:rPr lang="en-GB" altLang="en-US" sz="2400" dirty="0"/>
            </a:br>
            <a:r>
              <a:rPr lang="en-GB" altLang="en-US" sz="2400" dirty="0"/>
              <a:t/>
            </a:r>
            <a:br>
              <a:rPr lang="en-GB" altLang="en-US" sz="2400" dirty="0"/>
            </a:br>
            <a:r>
              <a:rPr lang="en-GB" altLang="en-US" sz="2400" dirty="0"/>
              <a:t/>
            </a:r>
            <a:br>
              <a:rPr lang="en-GB" altLang="en-US" sz="2400" dirty="0"/>
            </a:br>
            <a:endParaRPr lang="en-GB" altLang="en-US" sz="2100" dirty="0"/>
          </a:p>
        </p:txBody>
      </p:sp>
      <p:sp>
        <p:nvSpPr>
          <p:cNvPr id="2" name="Rectangle 1"/>
          <p:cNvSpPr/>
          <p:nvPr/>
        </p:nvSpPr>
        <p:spPr>
          <a:xfrm>
            <a:off x="2286000" y="1394505"/>
            <a:ext cx="4572000" cy="253916"/>
          </a:xfrm>
          <a:prstGeom prst="rect">
            <a:avLst/>
          </a:prstGeom>
        </p:spPr>
        <p:txBody>
          <a:bodyPr>
            <a:spAutoFit/>
          </a:bodyPr>
          <a:lstStyle/>
          <a:p>
            <a:endParaRPr lang="en-GB" sz="1050" dirty="0"/>
          </a:p>
        </p:txBody>
      </p:sp>
      <p:sp>
        <p:nvSpPr>
          <p:cNvPr id="8" name="Shape 76"/>
          <p:cNvSpPr txBox="1">
            <a:spLocks/>
          </p:cNvSpPr>
          <p:nvPr/>
        </p:nvSpPr>
        <p:spPr>
          <a:xfrm>
            <a:off x="311700" y="283184"/>
            <a:ext cx="8520600" cy="5727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ct val="100000"/>
              <a:buNone/>
              <a:defRPr sz="5200" b="0" i="0" u="none" strike="noStrike" cap="none">
                <a:solidFill>
                  <a:schemeClr val="dk1"/>
                </a:solidFill>
                <a:latin typeface="Arial"/>
                <a:ea typeface="Arial"/>
                <a:cs typeface="Arial"/>
                <a:sym typeface="Arial"/>
              </a:defRPr>
            </a:lvl1pPr>
            <a:lvl2pPr lvl="1" algn="ctr">
              <a:spcBef>
                <a:spcPts val="0"/>
              </a:spcBef>
              <a:buClr>
                <a:schemeClr val="dk1"/>
              </a:buClr>
              <a:buSzPct val="100000"/>
              <a:buNone/>
              <a:defRPr sz="5200">
                <a:solidFill>
                  <a:schemeClr val="dk1"/>
                </a:solidFill>
              </a:defRPr>
            </a:lvl2pPr>
            <a:lvl3pPr lvl="2" algn="ctr">
              <a:spcBef>
                <a:spcPts val="0"/>
              </a:spcBef>
              <a:buClr>
                <a:schemeClr val="dk1"/>
              </a:buClr>
              <a:buSzPct val="100000"/>
              <a:buNone/>
              <a:defRPr sz="5200">
                <a:solidFill>
                  <a:schemeClr val="dk1"/>
                </a:solidFill>
              </a:defRPr>
            </a:lvl3pPr>
            <a:lvl4pPr lvl="3" algn="ctr">
              <a:spcBef>
                <a:spcPts val="0"/>
              </a:spcBef>
              <a:buClr>
                <a:schemeClr val="dk1"/>
              </a:buClr>
              <a:buSzPct val="100000"/>
              <a:buNone/>
              <a:defRPr sz="5200">
                <a:solidFill>
                  <a:schemeClr val="dk1"/>
                </a:solidFill>
              </a:defRPr>
            </a:lvl4pPr>
            <a:lvl5pPr lvl="4" algn="ctr">
              <a:spcBef>
                <a:spcPts val="0"/>
              </a:spcBef>
              <a:buClr>
                <a:schemeClr val="dk1"/>
              </a:buClr>
              <a:buSzPct val="100000"/>
              <a:buNone/>
              <a:defRPr sz="5200">
                <a:solidFill>
                  <a:schemeClr val="dk1"/>
                </a:solidFill>
              </a:defRPr>
            </a:lvl5pPr>
            <a:lvl6pPr lvl="5" algn="ctr">
              <a:spcBef>
                <a:spcPts val="0"/>
              </a:spcBef>
              <a:buClr>
                <a:schemeClr val="dk1"/>
              </a:buClr>
              <a:buSzPct val="100000"/>
              <a:buNone/>
              <a:defRPr sz="5200">
                <a:solidFill>
                  <a:schemeClr val="dk1"/>
                </a:solidFill>
              </a:defRPr>
            </a:lvl6pPr>
            <a:lvl7pPr lvl="6" algn="ctr">
              <a:spcBef>
                <a:spcPts val="0"/>
              </a:spcBef>
              <a:buClr>
                <a:schemeClr val="dk1"/>
              </a:buClr>
              <a:buSzPct val="100000"/>
              <a:buNone/>
              <a:defRPr sz="5200">
                <a:solidFill>
                  <a:schemeClr val="dk1"/>
                </a:solidFill>
              </a:defRPr>
            </a:lvl7pPr>
            <a:lvl8pPr lvl="7" algn="ctr">
              <a:spcBef>
                <a:spcPts val="0"/>
              </a:spcBef>
              <a:buClr>
                <a:schemeClr val="dk1"/>
              </a:buClr>
              <a:buSzPct val="100000"/>
              <a:buNone/>
              <a:defRPr sz="5200">
                <a:solidFill>
                  <a:schemeClr val="dk1"/>
                </a:solidFill>
              </a:defRPr>
            </a:lvl8pPr>
            <a:lvl9pPr lvl="8" algn="ctr">
              <a:spcBef>
                <a:spcPts val="0"/>
              </a:spcBef>
              <a:buClr>
                <a:schemeClr val="dk1"/>
              </a:buClr>
              <a:buSzPct val="100000"/>
              <a:buNone/>
              <a:defRPr sz="5200">
                <a:solidFill>
                  <a:schemeClr val="dk1"/>
                </a:solidFill>
              </a:defRPr>
            </a:lvl9pPr>
          </a:lstStyle>
          <a:p>
            <a:r>
              <a:rPr lang="en-GB" sz="2800" b="1" dirty="0"/>
              <a:t>An overview of West Cumbria</a:t>
            </a:r>
          </a:p>
        </p:txBody>
      </p:sp>
      <p:sp>
        <p:nvSpPr>
          <p:cNvPr id="9" name="Shape 77"/>
          <p:cNvSpPr txBox="1">
            <a:spLocks/>
          </p:cNvSpPr>
          <p:nvPr/>
        </p:nvSpPr>
        <p:spPr>
          <a:xfrm>
            <a:off x="311700" y="1152475"/>
            <a:ext cx="6648600" cy="34164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9pPr>
          </a:lstStyle>
          <a:p>
            <a:pPr algn="l">
              <a:spcAft>
                <a:spcPts val="1200"/>
              </a:spcAft>
            </a:pPr>
            <a:r>
              <a:rPr lang="en-GB" sz="1800" dirty="0">
                <a:solidFill>
                  <a:schemeClr val="tx1"/>
                </a:solidFill>
              </a:rPr>
              <a:t>Geographically isolated</a:t>
            </a:r>
          </a:p>
          <a:p>
            <a:pPr algn="l">
              <a:spcAft>
                <a:spcPts val="1200"/>
              </a:spcAft>
            </a:pPr>
            <a:r>
              <a:rPr lang="en-GB" sz="1800" dirty="0">
                <a:solidFill>
                  <a:schemeClr val="tx1"/>
                </a:solidFill>
              </a:rPr>
              <a:t>Post industrial area with Sellafield being a major employer </a:t>
            </a:r>
          </a:p>
          <a:p>
            <a:pPr algn="l">
              <a:spcAft>
                <a:spcPts val="1200"/>
              </a:spcAft>
            </a:pPr>
            <a:r>
              <a:rPr lang="en-GB" sz="1800" dirty="0">
                <a:solidFill>
                  <a:schemeClr val="tx1"/>
                </a:solidFill>
              </a:rPr>
              <a:t>Polarised social demography</a:t>
            </a:r>
          </a:p>
          <a:p>
            <a:pPr algn="l">
              <a:spcAft>
                <a:spcPts val="1200"/>
              </a:spcAft>
            </a:pPr>
            <a:r>
              <a:rPr lang="en-GB" sz="1800" dirty="0">
                <a:solidFill>
                  <a:schemeClr val="tx1"/>
                </a:solidFill>
              </a:rPr>
              <a:t>Pockets of very high deprivation </a:t>
            </a:r>
          </a:p>
          <a:p>
            <a:pPr algn="l">
              <a:spcAft>
                <a:spcPts val="1200"/>
              </a:spcAft>
            </a:pPr>
            <a:r>
              <a:rPr lang="en-GB" sz="1800" dirty="0">
                <a:solidFill>
                  <a:schemeClr val="tx1"/>
                </a:solidFill>
              </a:rPr>
              <a:t>Limited services</a:t>
            </a:r>
          </a:p>
          <a:p>
            <a:pPr algn="l">
              <a:spcAft>
                <a:spcPts val="1200"/>
              </a:spcAft>
            </a:pPr>
            <a:r>
              <a:rPr lang="en-GB" sz="1800" dirty="0">
                <a:solidFill>
                  <a:schemeClr val="tx1"/>
                </a:solidFill>
              </a:rPr>
              <a:t>Below regional and national averages of educational and employment </a:t>
            </a:r>
          </a:p>
        </p:txBody>
      </p:sp>
      <p:pic>
        <p:nvPicPr>
          <p:cNvPr id="10" name="Shape 78"/>
          <p:cNvPicPr preferRelativeResize="0"/>
          <p:nvPr/>
        </p:nvPicPr>
        <p:blipFill>
          <a:blip r:embed="rId3">
            <a:alphaModFix/>
          </a:blip>
          <a:stretch>
            <a:fillRect/>
          </a:stretch>
        </p:blipFill>
        <p:spPr>
          <a:xfrm>
            <a:off x="7112700" y="1706225"/>
            <a:ext cx="1878899" cy="2308896"/>
          </a:xfrm>
          <a:prstGeom prst="rect">
            <a:avLst/>
          </a:prstGeom>
          <a:noFill/>
          <a:ln>
            <a:noFill/>
          </a:ln>
        </p:spPr>
      </p:pic>
      <p:cxnSp>
        <p:nvCxnSpPr>
          <p:cNvPr id="14" name="Straight Connector 13"/>
          <p:cNvCxnSpPr/>
          <p:nvPr/>
        </p:nvCxnSpPr>
        <p:spPr>
          <a:xfrm>
            <a:off x="297034" y="4506004"/>
            <a:ext cx="8685647" cy="20482"/>
          </a:xfrm>
          <a:prstGeom prst="line">
            <a:avLst/>
          </a:prstGeom>
        </p:spPr>
        <p:style>
          <a:lnRef idx="2">
            <a:schemeClr val="accent1"/>
          </a:lnRef>
          <a:fillRef idx="0">
            <a:schemeClr val="accent1"/>
          </a:fillRef>
          <a:effectRef idx="1">
            <a:schemeClr val="accent1"/>
          </a:effectRef>
          <a:fontRef idx="minor">
            <a:schemeClr val="tx1"/>
          </a:fontRef>
        </p:style>
      </p:cxnSp>
      <p:pic>
        <p:nvPicPr>
          <p:cNvPr id="15" name="Picture 14" descr="http://www.uclan.ac.uk/research/explore/groups/assets/images/ceommunitycitizenship_banner_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09997" y="4565734"/>
            <a:ext cx="1223897" cy="538515"/>
          </a:xfrm>
          <a:prstGeom prst="rect">
            <a:avLst/>
          </a:prstGeom>
          <a:noFill/>
          <a:ln>
            <a:noFill/>
          </a:ln>
        </p:spPr>
      </p:pic>
      <p:pic>
        <p:nvPicPr>
          <p:cNvPr id="16" name="Picture 15"/>
          <p:cNvPicPr>
            <a:picLocks noChangeAspect="1"/>
          </p:cNvPicPr>
          <p:nvPr/>
        </p:nvPicPr>
        <p:blipFill>
          <a:blip r:embed="rId5"/>
          <a:stretch>
            <a:fillRect/>
          </a:stretch>
        </p:blipFill>
        <p:spPr>
          <a:xfrm>
            <a:off x="357321" y="4565735"/>
            <a:ext cx="1240768" cy="538515"/>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49177" y="4613066"/>
            <a:ext cx="518684" cy="443849"/>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25292" y="4596318"/>
            <a:ext cx="1719114" cy="477343"/>
          </a:xfrm>
          <a:prstGeom prst="rect">
            <a:avLst/>
          </a:prstGeom>
        </p:spPr>
      </p:pic>
    </p:spTree>
    <p:extLst>
      <p:ext uri="{BB962C8B-B14F-4D97-AF65-F5344CB8AC3E}">
        <p14:creationId xmlns:p14="http://schemas.microsoft.com/office/powerpoint/2010/main" val="3840873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102426" y="1059656"/>
            <a:ext cx="4757962" cy="3425865"/>
          </a:xfrm>
        </p:spPr>
        <p:txBody>
          <a:bodyPr>
            <a:normAutofit/>
          </a:bodyPr>
          <a:lstStyle/>
          <a:p>
            <a:pPr eaLnBrk="1" hangingPunct="1"/>
            <a:r>
              <a:rPr lang="en-GB" altLang="en-US" sz="2400" dirty="0"/>
              <a:t> </a:t>
            </a:r>
            <a:br>
              <a:rPr lang="en-GB" altLang="en-US" sz="2400" dirty="0"/>
            </a:br>
            <a:r>
              <a:rPr lang="en-GB" altLang="en-US" sz="2400" dirty="0"/>
              <a:t/>
            </a:r>
            <a:br>
              <a:rPr lang="en-GB" altLang="en-US" sz="2400" dirty="0"/>
            </a:br>
            <a:r>
              <a:rPr lang="en-GB" altLang="en-US" sz="2400" dirty="0"/>
              <a:t/>
            </a:r>
            <a:br>
              <a:rPr lang="en-GB" altLang="en-US" sz="2400" dirty="0"/>
            </a:br>
            <a:r>
              <a:rPr lang="en-GB" altLang="en-US" sz="2400" dirty="0"/>
              <a:t/>
            </a:r>
            <a:br>
              <a:rPr lang="en-GB" altLang="en-US" sz="2400" dirty="0"/>
            </a:br>
            <a:r>
              <a:rPr lang="en-GB" altLang="en-US" sz="2400" dirty="0"/>
              <a:t/>
            </a:r>
            <a:br>
              <a:rPr lang="en-GB" altLang="en-US" sz="2400" dirty="0"/>
            </a:br>
            <a:endParaRPr lang="en-GB" altLang="en-US" sz="2100" dirty="0"/>
          </a:p>
        </p:txBody>
      </p:sp>
      <p:sp>
        <p:nvSpPr>
          <p:cNvPr id="2" name="Rectangle 1"/>
          <p:cNvSpPr/>
          <p:nvPr/>
        </p:nvSpPr>
        <p:spPr>
          <a:xfrm>
            <a:off x="2286000" y="1394505"/>
            <a:ext cx="4572000" cy="253916"/>
          </a:xfrm>
          <a:prstGeom prst="rect">
            <a:avLst/>
          </a:prstGeom>
        </p:spPr>
        <p:txBody>
          <a:bodyPr>
            <a:spAutoFit/>
          </a:bodyPr>
          <a:lstStyle/>
          <a:p>
            <a:endParaRPr lang="en-GB" sz="1050" dirty="0"/>
          </a:p>
        </p:txBody>
      </p:sp>
      <p:sp>
        <p:nvSpPr>
          <p:cNvPr id="8" name="Shape 76"/>
          <p:cNvSpPr txBox="1">
            <a:spLocks/>
          </p:cNvSpPr>
          <p:nvPr/>
        </p:nvSpPr>
        <p:spPr>
          <a:xfrm>
            <a:off x="311700" y="283184"/>
            <a:ext cx="8520600" cy="5727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ct val="100000"/>
              <a:buNone/>
              <a:defRPr sz="5200" b="0" i="0" u="none" strike="noStrike" cap="none">
                <a:solidFill>
                  <a:schemeClr val="dk1"/>
                </a:solidFill>
                <a:latin typeface="Arial"/>
                <a:ea typeface="Arial"/>
                <a:cs typeface="Arial"/>
                <a:sym typeface="Arial"/>
              </a:defRPr>
            </a:lvl1pPr>
            <a:lvl2pPr lvl="1" algn="ctr">
              <a:spcBef>
                <a:spcPts val="0"/>
              </a:spcBef>
              <a:buClr>
                <a:schemeClr val="dk1"/>
              </a:buClr>
              <a:buSzPct val="100000"/>
              <a:buNone/>
              <a:defRPr sz="5200">
                <a:solidFill>
                  <a:schemeClr val="dk1"/>
                </a:solidFill>
              </a:defRPr>
            </a:lvl2pPr>
            <a:lvl3pPr lvl="2" algn="ctr">
              <a:spcBef>
                <a:spcPts val="0"/>
              </a:spcBef>
              <a:buClr>
                <a:schemeClr val="dk1"/>
              </a:buClr>
              <a:buSzPct val="100000"/>
              <a:buNone/>
              <a:defRPr sz="5200">
                <a:solidFill>
                  <a:schemeClr val="dk1"/>
                </a:solidFill>
              </a:defRPr>
            </a:lvl3pPr>
            <a:lvl4pPr lvl="3" algn="ctr">
              <a:spcBef>
                <a:spcPts val="0"/>
              </a:spcBef>
              <a:buClr>
                <a:schemeClr val="dk1"/>
              </a:buClr>
              <a:buSzPct val="100000"/>
              <a:buNone/>
              <a:defRPr sz="5200">
                <a:solidFill>
                  <a:schemeClr val="dk1"/>
                </a:solidFill>
              </a:defRPr>
            </a:lvl4pPr>
            <a:lvl5pPr lvl="4" algn="ctr">
              <a:spcBef>
                <a:spcPts val="0"/>
              </a:spcBef>
              <a:buClr>
                <a:schemeClr val="dk1"/>
              </a:buClr>
              <a:buSzPct val="100000"/>
              <a:buNone/>
              <a:defRPr sz="5200">
                <a:solidFill>
                  <a:schemeClr val="dk1"/>
                </a:solidFill>
              </a:defRPr>
            </a:lvl5pPr>
            <a:lvl6pPr lvl="5" algn="ctr">
              <a:spcBef>
                <a:spcPts val="0"/>
              </a:spcBef>
              <a:buClr>
                <a:schemeClr val="dk1"/>
              </a:buClr>
              <a:buSzPct val="100000"/>
              <a:buNone/>
              <a:defRPr sz="5200">
                <a:solidFill>
                  <a:schemeClr val="dk1"/>
                </a:solidFill>
              </a:defRPr>
            </a:lvl6pPr>
            <a:lvl7pPr lvl="6" algn="ctr">
              <a:spcBef>
                <a:spcPts val="0"/>
              </a:spcBef>
              <a:buClr>
                <a:schemeClr val="dk1"/>
              </a:buClr>
              <a:buSzPct val="100000"/>
              <a:buNone/>
              <a:defRPr sz="5200">
                <a:solidFill>
                  <a:schemeClr val="dk1"/>
                </a:solidFill>
              </a:defRPr>
            </a:lvl7pPr>
            <a:lvl8pPr lvl="7" algn="ctr">
              <a:spcBef>
                <a:spcPts val="0"/>
              </a:spcBef>
              <a:buClr>
                <a:schemeClr val="dk1"/>
              </a:buClr>
              <a:buSzPct val="100000"/>
              <a:buNone/>
              <a:defRPr sz="5200">
                <a:solidFill>
                  <a:schemeClr val="dk1"/>
                </a:solidFill>
              </a:defRPr>
            </a:lvl8pPr>
            <a:lvl9pPr lvl="8" algn="ctr">
              <a:spcBef>
                <a:spcPts val="0"/>
              </a:spcBef>
              <a:buClr>
                <a:schemeClr val="dk1"/>
              </a:buClr>
              <a:buSzPct val="100000"/>
              <a:buNone/>
              <a:defRPr sz="5200">
                <a:solidFill>
                  <a:schemeClr val="dk1"/>
                </a:solidFill>
              </a:defRPr>
            </a:lvl9pPr>
          </a:lstStyle>
          <a:p>
            <a:r>
              <a:rPr lang="en-GB" sz="2800" b="1" dirty="0" smtClean="0"/>
              <a:t>West Cumbria Child Poverty Forum </a:t>
            </a:r>
            <a:endParaRPr lang="en-GB" sz="2800" b="1" dirty="0"/>
          </a:p>
        </p:txBody>
      </p:sp>
      <p:sp>
        <p:nvSpPr>
          <p:cNvPr id="9" name="Shape 77"/>
          <p:cNvSpPr txBox="1">
            <a:spLocks/>
          </p:cNvSpPr>
          <p:nvPr/>
        </p:nvSpPr>
        <p:spPr>
          <a:xfrm>
            <a:off x="2222697" y="1020407"/>
            <a:ext cx="4449036" cy="34164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9pPr>
          </a:lstStyle>
          <a:p>
            <a:r>
              <a:rPr lang="en-GB" sz="1400" dirty="0">
                <a:solidFill>
                  <a:schemeClr val="tx1"/>
                </a:solidFill>
              </a:rPr>
              <a:t>WCCPF is an un-constituted group of professionals from a range of sectors, who meet periodically to share information surrounding child poverty on a local, national and international level. There is representation from Allerdale and Copeland Borough Councils, Cumbria County Council Children’s Services, Howgill Family Centre, Barnardo’s Allerdale, and UCLan. </a:t>
            </a:r>
          </a:p>
          <a:p>
            <a:r>
              <a:rPr lang="en-GB" sz="1400" dirty="0">
                <a:solidFill>
                  <a:schemeClr val="tx1"/>
                </a:solidFill>
              </a:rPr>
              <a:t> </a:t>
            </a:r>
          </a:p>
          <a:p>
            <a:r>
              <a:rPr lang="en-GB" sz="1400" dirty="0" smtClean="0">
                <a:solidFill>
                  <a:schemeClr val="tx1"/>
                </a:solidFill>
              </a:rPr>
              <a:t>The </a:t>
            </a:r>
            <a:r>
              <a:rPr lang="en-GB" sz="1400" dirty="0">
                <a:solidFill>
                  <a:schemeClr val="tx1"/>
                </a:solidFill>
              </a:rPr>
              <a:t>aim of the Forum is to share information and expertise and raise the profile of child poverty in West Cumbria, keeping the issue at the forefront of the public, and the statutory services. </a:t>
            </a:r>
          </a:p>
        </p:txBody>
      </p:sp>
      <p:pic>
        <p:nvPicPr>
          <p:cNvPr id="4" name="Picture 3"/>
          <p:cNvPicPr>
            <a:picLocks noChangeAspect="1"/>
          </p:cNvPicPr>
          <p:nvPr/>
        </p:nvPicPr>
        <p:blipFill rotWithShape="1">
          <a:blip r:embed="rId3"/>
          <a:srcRect l="30128" t="2471" r="30296" b="4118"/>
          <a:stretch/>
        </p:blipFill>
        <p:spPr>
          <a:xfrm rot="218670">
            <a:off x="6989381" y="1078933"/>
            <a:ext cx="1652954" cy="2194560"/>
          </a:xfrm>
          <a:prstGeom prst="rect">
            <a:avLst/>
          </a:prstGeom>
        </p:spPr>
      </p:pic>
      <p:pic>
        <p:nvPicPr>
          <p:cNvPr id="5" name="Picture 4"/>
          <p:cNvPicPr>
            <a:picLocks noChangeAspect="1"/>
          </p:cNvPicPr>
          <p:nvPr/>
        </p:nvPicPr>
        <p:blipFill rotWithShape="1">
          <a:blip r:embed="rId4"/>
          <a:srcRect l="30519" t="2033" r="29843" b="4010"/>
          <a:stretch/>
        </p:blipFill>
        <p:spPr>
          <a:xfrm rot="21276141">
            <a:off x="432063" y="1067614"/>
            <a:ext cx="1540413" cy="2053883"/>
          </a:xfrm>
          <a:prstGeom prst="rect">
            <a:avLst/>
          </a:prstGeom>
        </p:spPr>
      </p:pic>
      <p:cxnSp>
        <p:nvCxnSpPr>
          <p:cNvPr id="19" name="Straight Connector 18"/>
          <p:cNvCxnSpPr/>
          <p:nvPr/>
        </p:nvCxnSpPr>
        <p:spPr>
          <a:xfrm>
            <a:off x="297034" y="4506004"/>
            <a:ext cx="8685647" cy="20482"/>
          </a:xfrm>
          <a:prstGeom prst="line">
            <a:avLst/>
          </a:prstGeom>
        </p:spPr>
        <p:style>
          <a:lnRef idx="2">
            <a:schemeClr val="accent1"/>
          </a:lnRef>
          <a:fillRef idx="0">
            <a:schemeClr val="accent1"/>
          </a:fillRef>
          <a:effectRef idx="1">
            <a:schemeClr val="accent1"/>
          </a:effectRef>
          <a:fontRef idx="minor">
            <a:schemeClr val="tx1"/>
          </a:fontRef>
        </p:style>
      </p:cxnSp>
      <p:pic>
        <p:nvPicPr>
          <p:cNvPr id="20" name="Picture 19" descr="http://www.uclan.ac.uk/research/explore/groups/assets/images/ceommunitycitizenship_banner_2.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09997" y="4565734"/>
            <a:ext cx="1223897" cy="538515"/>
          </a:xfrm>
          <a:prstGeom prst="rect">
            <a:avLst/>
          </a:prstGeom>
          <a:noFill/>
          <a:ln>
            <a:noFill/>
          </a:ln>
        </p:spPr>
      </p:pic>
      <p:pic>
        <p:nvPicPr>
          <p:cNvPr id="21" name="Picture 20"/>
          <p:cNvPicPr>
            <a:picLocks noChangeAspect="1"/>
          </p:cNvPicPr>
          <p:nvPr/>
        </p:nvPicPr>
        <p:blipFill>
          <a:blip r:embed="rId6"/>
          <a:stretch>
            <a:fillRect/>
          </a:stretch>
        </p:blipFill>
        <p:spPr>
          <a:xfrm>
            <a:off x="357321" y="4565735"/>
            <a:ext cx="1240768" cy="538515"/>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49177" y="4613066"/>
            <a:ext cx="518684" cy="443849"/>
          </a:xfrm>
          <a:prstGeom prst="rect">
            <a:avLst/>
          </a:prstGeom>
        </p:spPr>
      </p:pic>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25292" y="4596318"/>
            <a:ext cx="1719114" cy="477343"/>
          </a:xfrm>
          <a:prstGeom prst="rect">
            <a:avLst/>
          </a:prstGeom>
        </p:spPr>
      </p:pic>
    </p:spTree>
    <p:extLst>
      <p:ext uri="{BB962C8B-B14F-4D97-AF65-F5344CB8AC3E}">
        <p14:creationId xmlns:p14="http://schemas.microsoft.com/office/powerpoint/2010/main" val="2903011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rmAutofit fontScale="90000"/>
          </a:bodyPr>
          <a:lstStyle/>
          <a:p>
            <a:pPr eaLnBrk="1" hangingPunct="1"/>
            <a:r>
              <a:rPr lang="en-GB" altLang="en-US" sz="2400" dirty="0"/>
              <a:t/>
            </a:r>
            <a:br>
              <a:rPr lang="en-GB" altLang="en-US" sz="2400" dirty="0"/>
            </a:br>
            <a:r>
              <a:rPr lang="en-GB" altLang="en-US" sz="2400" dirty="0"/>
              <a:t/>
            </a:r>
            <a:br>
              <a:rPr lang="en-GB" altLang="en-US" sz="2400" dirty="0"/>
            </a:br>
            <a:r>
              <a:rPr lang="en-GB" altLang="en-US" sz="2400" dirty="0"/>
              <a:t/>
            </a:r>
            <a:br>
              <a:rPr lang="en-GB" altLang="en-US" sz="2400" dirty="0"/>
            </a:br>
            <a:r>
              <a:rPr lang="en-GB" altLang="en-US" sz="2400" dirty="0"/>
              <a:t/>
            </a:r>
            <a:br>
              <a:rPr lang="en-GB" altLang="en-US" sz="2400" dirty="0"/>
            </a:br>
            <a:r>
              <a:rPr lang="en-GB" altLang="en-US" sz="2400" dirty="0"/>
              <a:t/>
            </a:r>
            <a:br>
              <a:rPr lang="en-GB" altLang="en-US" sz="2400" dirty="0"/>
            </a:br>
            <a:endParaRPr lang="en-GB" altLang="en-US" sz="2100" dirty="0"/>
          </a:p>
        </p:txBody>
      </p:sp>
      <p:sp>
        <p:nvSpPr>
          <p:cNvPr id="2" name="Rectangle 1"/>
          <p:cNvSpPr/>
          <p:nvPr/>
        </p:nvSpPr>
        <p:spPr>
          <a:xfrm>
            <a:off x="2286000" y="1394505"/>
            <a:ext cx="4572000" cy="253916"/>
          </a:xfrm>
          <a:prstGeom prst="rect">
            <a:avLst/>
          </a:prstGeom>
        </p:spPr>
        <p:txBody>
          <a:bodyPr>
            <a:spAutoFit/>
          </a:bodyPr>
          <a:lstStyle/>
          <a:p>
            <a:endParaRPr lang="en-GB" sz="1050" dirty="0"/>
          </a:p>
        </p:txBody>
      </p:sp>
      <p:sp>
        <p:nvSpPr>
          <p:cNvPr id="9" name="Shape 147"/>
          <p:cNvSpPr txBox="1">
            <a:spLocks noGrp="1"/>
          </p:cNvSpPr>
          <p:nvPr>
            <p:ph type="body" idx="1"/>
          </p:nvPr>
        </p:nvSpPr>
        <p:spPr>
          <a:xfrm>
            <a:off x="311700" y="119638"/>
            <a:ext cx="8520600" cy="1086477"/>
          </a:xfrm>
          <a:prstGeom prst="rect">
            <a:avLst/>
          </a:prstGeom>
        </p:spPr>
        <p:txBody>
          <a:bodyPr lIns="91425" tIns="91425" rIns="91425" bIns="91425" anchor="t" anchorCtr="0">
            <a:noAutofit/>
          </a:bodyPr>
          <a:lstStyle/>
          <a:p>
            <a:pPr lvl="0" algn="ctr"/>
            <a:r>
              <a:rPr lang="en-GB" sz="3600" b="1" dirty="0">
                <a:solidFill>
                  <a:schemeClr val="tx1"/>
                </a:solidFill>
              </a:rPr>
              <a:t>The impact of poor housing on children's life chances</a:t>
            </a:r>
          </a:p>
          <a:p>
            <a:pPr algn="ctr"/>
            <a:endParaRPr lang="en-GB" dirty="0" smtClean="0">
              <a:solidFill>
                <a:schemeClr val="tx1"/>
              </a:solidFill>
            </a:endParaRPr>
          </a:p>
          <a:p>
            <a:pPr lvl="0" algn="ctr">
              <a:spcBef>
                <a:spcPts val="0"/>
              </a:spcBef>
              <a:buNone/>
            </a:pPr>
            <a:endParaRPr lang="en-GB" sz="2800" dirty="0">
              <a:solidFill>
                <a:schemeClr val="tx1"/>
              </a:solidFill>
            </a:endParaRPr>
          </a:p>
        </p:txBody>
      </p:sp>
      <p:cxnSp>
        <p:nvCxnSpPr>
          <p:cNvPr id="10" name="Straight Connector 9"/>
          <p:cNvCxnSpPr/>
          <p:nvPr/>
        </p:nvCxnSpPr>
        <p:spPr>
          <a:xfrm>
            <a:off x="297034" y="4506004"/>
            <a:ext cx="8685647" cy="20482"/>
          </a:xfrm>
          <a:prstGeom prst="line">
            <a:avLst/>
          </a:prstGeom>
        </p:spPr>
        <p:style>
          <a:lnRef idx="2">
            <a:schemeClr val="accent1"/>
          </a:lnRef>
          <a:fillRef idx="0">
            <a:schemeClr val="accent1"/>
          </a:fillRef>
          <a:effectRef idx="1">
            <a:schemeClr val="accent1"/>
          </a:effectRef>
          <a:fontRef idx="minor">
            <a:schemeClr val="tx1"/>
          </a:fontRef>
        </p:style>
      </p:cxnSp>
      <p:pic>
        <p:nvPicPr>
          <p:cNvPr id="11" name="Picture 10" descr="http://www.uclan.ac.uk/research/explore/groups/assets/images/ceommunitycitizenship_banner_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9997" y="4565734"/>
            <a:ext cx="1223897" cy="538515"/>
          </a:xfrm>
          <a:prstGeom prst="rect">
            <a:avLst/>
          </a:prstGeom>
          <a:noFill/>
          <a:ln>
            <a:noFill/>
          </a:ln>
        </p:spPr>
      </p:pic>
      <p:pic>
        <p:nvPicPr>
          <p:cNvPr id="14" name="Picture 13"/>
          <p:cNvPicPr>
            <a:picLocks noChangeAspect="1"/>
          </p:cNvPicPr>
          <p:nvPr/>
        </p:nvPicPr>
        <p:blipFill>
          <a:blip r:embed="rId4"/>
          <a:stretch>
            <a:fillRect/>
          </a:stretch>
        </p:blipFill>
        <p:spPr>
          <a:xfrm>
            <a:off x="357321" y="4565735"/>
            <a:ext cx="1240768" cy="538515"/>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9177" y="4613066"/>
            <a:ext cx="518684" cy="443849"/>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5292" y="4596318"/>
            <a:ext cx="1719114" cy="477343"/>
          </a:xfrm>
          <a:prstGeom prst="rect">
            <a:avLst/>
          </a:prstGeom>
        </p:spPr>
      </p:pic>
      <p:pic>
        <p:nvPicPr>
          <p:cNvPr id="3" name="Picture 2"/>
          <p:cNvPicPr>
            <a:picLocks noChangeAspect="1"/>
          </p:cNvPicPr>
          <p:nvPr/>
        </p:nvPicPr>
        <p:blipFill>
          <a:blip r:embed="rId7"/>
          <a:stretch>
            <a:fillRect/>
          </a:stretch>
        </p:blipFill>
        <p:spPr>
          <a:xfrm>
            <a:off x="2620254" y="1648421"/>
            <a:ext cx="3903492" cy="2604187"/>
          </a:xfrm>
          <a:prstGeom prst="rect">
            <a:avLst/>
          </a:prstGeom>
        </p:spPr>
      </p:pic>
    </p:spTree>
    <p:extLst>
      <p:ext uri="{BB962C8B-B14F-4D97-AF65-F5344CB8AC3E}">
        <p14:creationId xmlns:p14="http://schemas.microsoft.com/office/powerpoint/2010/main" val="2629106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rmAutofit fontScale="90000"/>
          </a:bodyPr>
          <a:lstStyle/>
          <a:p>
            <a:pPr eaLnBrk="1" hangingPunct="1"/>
            <a:r>
              <a:rPr lang="en-GB" altLang="en-US" sz="2400" dirty="0"/>
              <a:t/>
            </a:r>
            <a:br>
              <a:rPr lang="en-GB" altLang="en-US" sz="2400" dirty="0"/>
            </a:br>
            <a:r>
              <a:rPr lang="en-GB" altLang="en-US" sz="2400" dirty="0"/>
              <a:t/>
            </a:r>
            <a:br>
              <a:rPr lang="en-GB" altLang="en-US" sz="2400" dirty="0"/>
            </a:br>
            <a:r>
              <a:rPr lang="en-GB" altLang="en-US" sz="2400" dirty="0"/>
              <a:t/>
            </a:r>
            <a:br>
              <a:rPr lang="en-GB" altLang="en-US" sz="2400" dirty="0"/>
            </a:br>
            <a:r>
              <a:rPr lang="en-GB" altLang="en-US" sz="2400" dirty="0"/>
              <a:t/>
            </a:r>
            <a:br>
              <a:rPr lang="en-GB" altLang="en-US" sz="2400" dirty="0"/>
            </a:br>
            <a:r>
              <a:rPr lang="en-GB" altLang="en-US" sz="2400" dirty="0"/>
              <a:t/>
            </a:r>
            <a:br>
              <a:rPr lang="en-GB" altLang="en-US" sz="2400" dirty="0"/>
            </a:br>
            <a:endParaRPr lang="en-GB" altLang="en-US" sz="2100" dirty="0"/>
          </a:p>
        </p:txBody>
      </p:sp>
      <p:sp>
        <p:nvSpPr>
          <p:cNvPr id="2" name="Rectangle 1"/>
          <p:cNvSpPr/>
          <p:nvPr/>
        </p:nvSpPr>
        <p:spPr>
          <a:xfrm>
            <a:off x="2286000" y="1394505"/>
            <a:ext cx="4572000" cy="253916"/>
          </a:xfrm>
          <a:prstGeom prst="rect">
            <a:avLst/>
          </a:prstGeom>
        </p:spPr>
        <p:txBody>
          <a:bodyPr>
            <a:spAutoFit/>
          </a:bodyPr>
          <a:lstStyle/>
          <a:p>
            <a:endParaRPr lang="en-GB" sz="1050" dirty="0"/>
          </a:p>
        </p:txBody>
      </p:sp>
      <p:sp>
        <p:nvSpPr>
          <p:cNvPr id="9" name="Shape 147"/>
          <p:cNvSpPr txBox="1">
            <a:spLocks noGrp="1"/>
          </p:cNvSpPr>
          <p:nvPr>
            <p:ph type="body" idx="1"/>
          </p:nvPr>
        </p:nvSpPr>
        <p:spPr>
          <a:xfrm>
            <a:off x="311700" y="256989"/>
            <a:ext cx="8520600" cy="622242"/>
          </a:xfrm>
          <a:prstGeom prst="rect">
            <a:avLst/>
          </a:prstGeom>
        </p:spPr>
        <p:txBody>
          <a:bodyPr lIns="91425" tIns="91425" rIns="91425" bIns="91425" anchor="t" anchorCtr="0">
            <a:noAutofit/>
          </a:bodyPr>
          <a:lstStyle/>
          <a:p>
            <a:pPr lvl="0" algn="ctr"/>
            <a:r>
              <a:rPr lang="en-GB" sz="2800" b="1" dirty="0" smtClean="0">
                <a:solidFill>
                  <a:schemeClr val="tx1"/>
                </a:solidFill>
              </a:rPr>
              <a:t>Key Statistics in Housing and Children’s Outcomes</a:t>
            </a:r>
            <a:endParaRPr lang="en-GB" sz="2800" b="1" dirty="0">
              <a:solidFill>
                <a:schemeClr val="tx1"/>
              </a:solidFill>
            </a:endParaRPr>
          </a:p>
          <a:p>
            <a:pPr lvl="0">
              <a:lnSpc>
                <a:spcPct val="100000"/>
              </a:lnSpc>
              <a:spcAft>
                <a:spcPts val="600"/>
              </a:spcAft>
            </a:pPr>
            <a:r>
              <a:rPr lang="en-GB" dirty="0" smtClean="0">
                <a:solidFill>
                  <a:schemeClr val="tx1"/>
                </a:solidFill>
              </a:rPr>
              <a:t>A study by The </a:t>
            </a:r>
            <a:r>
              <a:rPr lang="en-GB" dirty="0">
                <a:solidFill>
                  <a:schemeClr val="tx1"/>
                </a:solidFill>
              </a:rPr>
              <a:t>National Centre for Social </a:t>
            </a:r>
            <a:r>
              <a:rPr lang="en-GB" dirty="0" smtClean="0">
                <a:solidFill>
                  <a:schemeClr val="tx1"/>
                </a:solidFill>
              </a:rPr>
              <a:t>Research </a:t>
            </a:r>
            <a:r>
              <a:rPr lang="en-GB" dirty="0">
                <a:solidFill>
                  <a:schemeClr val="tx1"/>
                </a:solidFill>
              </a:rPr>
              <a:t>showed </a:t>
            </a:r>
            <a:r>
              <a:rPr lang="en-GB" dirty="0" smtClean="0">
                <a:solidFill>
                  <a:schemeClr val="tx1"/>
                </a:solidFill>
              </a:rPr>
              <a:t>the impact </a:t>
            </a:r>
            <a:r>
              <a:rPr lang="en-GB" dirty="0">
                <a:solidFill>
                  <a:schemeClr val="tx1"/>
                </a:solidFill>
              </a:rPr>
              <a:t>of both poor housing and overcrowding.</a:t>
            </a:r>
          </a:p>
          <a:p>
            <a:pPr marL="171450" lvl="0" indent="-171450">
              <a:lnSpc>
                <a:spcPct val="100000"/>
              </a:lnSpc>
              <a:spcAft>
                <a:spcPts val="600"/>
              </a:spcAft>
              <a:buFont typeface="Arial" panose="020B0604020202020204" pitchFamily="34" charset="0"/>
              <a:buChar char="•"/>
            </a:pPr>
            <a:r>
              <a:rPr lang="en-GB" dirty="0" smtClean="0">
                <a:solidFill>
                  <a:schemeClr val="tx1"/>
                </a:solidFill>
              </a:rPr>
              <a:t>25</a:t>
            </a:r>
            <a:r>
              <a:rPr lang="en-GB" dirty="0">
                <a:solidFill>
                  <a:schemeClr val="tx1"/>
                </a:solidFill>
              </a:rPr>
              <a:t>% of children living in poor housing had </a:t>
            </a:r>
            <a:r>
              <a:rPr lang="en-GB" dirty="0" smtClean="0">
                <a:solidFill>
                  <a:schemeClr val="tx1"/>
                </a:solidFill>
              </a:rPr>
              <a:t>long standing </a:t>
            </a:r>
            <a:r>
              <a:rPr lang="en-GB" dirty="0">
                <a:solidFill>
                  <a:schemeClr val="tx1"/>
                </a:solidFill>
              </a:rPr>
              <a:t>illness</a:t>
            </a:r>
          </a:p>
          <a:p>
            <a:pPr marL="171450" lvl="0" indent="-171450">
              <a:lnSpc>
                <a:spcPct val="100000"/>
              </a:lnSpc>
              <a:spcAft>
                <a:spcPts val="600"/>
              </a:spcAft>
              <a:buFont typeface="Arial" panose="020B0604020202020204" pitchFamily="34" charset="0"/>
              <a:buChar char="•"/>
            </a:pPr>
            <a:r>
              <a:rPr lang="en-GB" dirty="0" smtClean="0">
                <a:solidFill>
                  <a:schemeClr val="tx1"/>
                </a:solidFill>
              </a:rPr>
              <a:t>29</a:t>
            </a:r>
            <a:r>
              <a:rPr lang="en-GB" dirty="0">
                <a:solidFill>
                  <a:schemeClr val="tx1"/>
                </a:solidFill>
              </a:rPr>
              <a:t>% of children living in poor housing were bullied</a:t>
            </a:r>
          </a:p>
          <a:p>
            <a:pPr marL="171450" lvl="0" indent="-171450">
              <a:lnSpc>
                <a:spcPct val="100000"/>
              </a:lnSpc>
              <a:spcAft>
                <a:spcPts val="600"/>
              </a:spcAft>
              <a:buFont typeface="Arial" panose="020B0604020202020204" pitchFamily="34" charset="0"/>
              <a:buChar char="•"/>
            </a:pPr>
            <a:r>
              <a:rPr lang="en-GB" dirty="0" smtClean="0">
                <a:solidFill>
                  <a:schemeClr val="tx1"/>
                </a:solidFill>
              </a:rPr>
              <a:t>5</a:t>
            </a:r>
            <a:r>
              <a:rPr lang="en-GB" dirty="0">
                <a:solidFill>
                  <a:schemeClr val="tx1"/>
                </a:solidFill>
              </a:rPr>
              <a:t>% of children living in poor housing aged 8-18 </a:t>
            </a:r>
            <a:r>
              <a:rPr lang="en-GB" dirty="0" smtClean="0">
                <a:solidFill>
                  <a:schemeClr val="tx1"/>
                </a:solidFill>
              </a:rPr>
              <a:t>had been </a:t>
            </a:r>
            <a:r>
              <a:rPr lang="en-GB" dirty="0">
                <a:solidFill>
                  <a:schemeClr val="tx1"/>
                </a:solidFill>
              </a:rPr>
              <a:t>in trouble with the police compared to 3% </a:t>
            </a:r>
            <a:r>
              <a:rPr lang="en-GB" dirty="0" smtClean="0">
                <a:solidFill>
                  <a:schemeClr val="tx1"/>
                </a:solidFill>
              </a:rPr>
              <a:t>of children </a:t>
            </a:r>
            <a:r>
              <a:rPr lang="en-GB" dirty="0">
                <a:solidFill>
                  <a:schemeClr val="tx1"/>
                </a:solidFill>
              </a:rPr>
              <a:t>with short term exposure to poor </a:t>
            </a:r>
            <a:r>
              <a:rPr lang="en-GB" dirty="0" smtClean="0">
                <a:solidFill>
                  <a:schemeClr val="tx1"/>
                </a:solidFill>
              </a:rPr>
              <a:t>housing</a:t>
            </a:r>
            <a:endParaRPr lang="en-GB" dirty="0">
              <a:solidFill>
                <a:schemeClr val="tx1"/>
              </a:solidFill>
            </a:endParaRPr>
          </a:p>
          <a:p>
            <a:pPr marL="171450" lvl="0" indent="-171450">
              <a:lnSpc>
                <a:spcPct val="100000"/>
              </a:lnSpc>
              <a:spcAft>
                <a:spcPts val="600"/>
              </a:spcAft>
              <a:buFont typeface="Arial" panose="020B0604020202020204" pitchFamily="34" charset="0"/>
              <a:buChar char="•"/>
            </a:pPr>
            <a:r>
              <a:rPr lang="en-GB" dirty="0" smtClean="0">
                <a:solidFill>
                  <a:schemeClr val="tx1"/>
                </a:solidFill>
              </a:rPr>
              <a:t>12</a:t>
            </a:r>
            <a:r>
              <a:rPr lang="en-GB" dirty="0">
                <a:solidFill>
                  <a:schemeClr val="tx1"/>
                </a:solidFill>
              </a:rPr>
              <a:t>% of children who lived in overcrowded </a:t>
            </a:r>
            <a:r>
              <a:rPr lang="en-GB" dirty="0" smtClean="0">
                <a:solidFill>
                  <a:schemeClr val="tx1"/>
                </a:solidFill>
              </a:rPr>
              <a:t>conditions could </a:t>
            </a:r>
            <a:r>
              <a:rPr lang="en-GB" dirty="0">
                <a:solidFill>
                  <a:schemeClr val="tx1"/>
                </a:solidFill>
              </a:rPr>
              <a:t>not do homework</a:t>
            </a:r>
          </a:p>
          <a:p>
            <a:pPr marL="171450" lvl="0" indent="-171450">
              <a:lnSpc>
                <a:spcPct val="100000"/>
              </a:lnSpc>
              <a:spcAft>
                <a:spcPts val="600"/>
              </a:spcAft>
              <a:buFont typeface="Arial" panose="020B0604020202020204" pitchFamily="34" charset="0"/>
              <a:buChar char="•"/>
            </a:pPr>
            <a:r>
              <a:rPr lang="en-GB" dirty="0" smtClean="0">
                <a:solidFill>
                  <a:schemeClr val="tx1"/>
                </a:solidFill>
              </a:rPr>
              <a:t>Children </a:t>
            </a:r>
            <a:r>
              <a:rPr lang="en-GB" dirty="0">
                <a:solidFill>
                  <a:schemeClr val="tx1"/>
                </a:solidFill>
              </a:rPr>
              <a:t>in overcrowded houses also reported </a:t>
            </a:r>
            <a:r>
              <a:rPr lang="en-GB" dirty="0" smtClean="0">
                <a:solidFill>
                  <a:schemeClr val="tx1"/>
                </a:solidFill>
              </a:rPr>
              <a:t>feeling unhappy </a:t>
            </a:r>
            <a:r>
              <a:rPr lang="en-GB" dirty="0">
                <a:solidFill>
                  <a:schemeClr val="tx1"/>
                </a:solidFill>
              </a:rPr>
              <a:t>about their </a:t>
            </a:r>
            <a:r>
              <a:rPr lang="en-GB" dirty="0" smtClean="0">
                <a:solidFill>
                  <a:schemeClr val="tx1"/>
                </a:solidFill>
              </a:rPr>
              <a:t>health</a:t>
            </a:r>
          </a:p>
          <a:p>
            <a:pPr lvl="0" algn="r"/>
            <a:r>
              <a:rPr lang="en-GB" sz="900" dirty="0"/>
              <a:t>Barnes, M., Lyon, N. and </a:t>
            </a:r>
            <a:r>
              <a:rPr lang="en-GB" sz="900" dirty="0" err="1"/>
              <a:t>Conolly</a:t>
            </a:r>
            <a:r>
              <a:rPr lang="en-GB" sz="900" dirty="0"/>
              <a:t>, A. (2006) </a:t>
            </a:r>
            <a:r>
              <a:rPr lang="en-GB" sz="900" i="1" dirty="0"/>
              <a:t>The living standards of children in bad housing</a:t>
            </a:r>
            <a:r>
              <a:rPr lang="en-GB" sz="900" dirty="0"/>
              <a:t>, London: National Centre for Social Research.</a:t>
            </a:r>
            <a:endParaRPr lang="en-GB" sz="900" dirty="0">
              <a:solidFill>
                <a:schemeClr val="tx1"/>
              </a:solidFill>
            </a:endParaRPr>
          </a:p>
        </p:txBody>
      </p:sp>
      <p:cxnSp>
        <p:nvCxnSpPr>
          <p:cNvPr id="10" name="Straight Connector 9"/>
          <p:cNvCxnSpPr/>
          <p:nvPr/>
        </p:nvCxnSpPr>
        <p:spPr>
          <a:xfrm>
            <a:off x="297034" y="4506004"/>
            <a:ext cx="8685647" cy="20482"/>
          </a:xfrm>
          <a:prstGeom prst="line">
            <a:avLst/>
          </a:prstGeom>
        </p:spPr>
        <p:style>
          <a:lnRef idx="2">
            <a:schemeClr val="accent1"/>
          </a:lnRef>
          <a:fillRef idx="0">
            <a:schemeClr val="accent1"/>
          </a:fillRef>
          <a:effectRef idx="1">
            <a:schemeClr val="accent1"/>
          </a:effectRef>
          <a:fontRef idx="minor">
            <a:schemeClr val="tx1"/>
          </a:fontRef>
        </p:style>
      </p:cxnSp>
      <p:pic>
        <p:nvPicPr>
          <p:cNvPr id="11" name="Picture 10" descr="http://www.uclan.ac.uk/research/explore/groups/assets/images/ceommunitycitizenship_banner_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9997" y="4565734"/>
            <a:ext cx="1223897" cy="538515"/>
          </a:xfrm>
          <a:prstGeom prst="rect">
            <a:avLst/>
          </a:prstGeom>
          <a:noFill/>
          <a:ln>
            <a:noFill/>
          </a:ln>
        </p:spPr>
      </p:pic>
      <p:pic>
        <p:nvPicPr>
          <p:cNvPr id="14" name="Picture 13"/>
          <p:cNvPicPr>
            <a:picLocks noChangeAspect="1"/>
          </p:cNvPicPr>
          <p:nvPr/>
        </p:nvPicPr>
        <p:blipFill>
          <a:blip r:embed="rId4"/>
          <a:stretch>
            <a:fillRect/>
          </a:stretch>
        </p:blipFill>
        <p:spPr>
          <a:xfrm>
            <a:off x="357321" y="4565735"/>
            <a:ext cx="1240768" cy="538515"/>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9177" y="4613066"/>
            <a:ext cx="518684" cy="443849"/>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5292" y="4596318"/>
            <a:ext cx="1719114" cy="477343"/>
          </a:xfrm>
          <a:prstGeom prst="rect">
            <a:avLst/>
          </a:prstGeom>
        </p:spPr>
      </p:pic>
    </p:spTree>
    <p:extLst>
      <p:ext uri="{BB962C8B-B14F-4D97-AF65-F5344CB8AC3E}">
        <p14:creationId xmlns:p14="http://schemas.microsoft.com/office/powerpoint/2010/main" val="498680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97034" y="165625"/>
            <a:ext cx="8520600" cy="572700"/>
          </a:xfrm>
        </p:spPr>
        <p:txBody>
          <a:bodyPr>
            <a:normAutofit fontScale="90000"/>
          </a:bodyPr>
          <a:lstStyle/>
          <a:p>
            <a:pPr algn="ctr"/>
            <a:r>
              <a:rPr lang="en-GB" sz="3100" b="1" dirty="0">
                <a:solidFill>
                  <a:schemeClr val="tx1"/>
                </a:solidFill>
              </a:rPr>
              <a:t>The impact of poor housing measured against </a:t>
            </a:r>
            <a:r>
              <a:rPr lang="en-GB" sz="3100" b="1" dirty="0" smtClean="0">
                <a:solidFill>
                  <a:schemeClr val="tx1"/>
                </a:solidFill>
              </a:rPr>
              <a:t>the outcome </a:t>
            </a:r>
            <a:r>
              <a:rPr lang="en-GB" sz="3100" b="1" dirty="0">
                <a:solidFill>
                  <a:schemeClr val="tx1"/>
                </a:solidFill>
              </a:rPr>
              <a:t>areas of every child matters </a:t>
            </a:r>
            <a:br>
              <a:rPr lang="en-GB" sz="3100" b="1" dirty="0">
                <a:solidFill>
                  <a:schemeClr val="tx1"/>
                </a:solidFill>
              </a:rPr>
            </a:br>
            <a:r>
              <a:rPr lang="en-GB" sz="3100" dirty="0">
                <a:solidFill>
                  <a:schemeClr val="tx1"/>
                </a:solidFill>
              </a:rPr>
              <a:t/>
            </a:r>
            <a:br>
              <a:rPr lang="en-GB" sz="3100" dirty="0">
                <a:solidFill>
                  <a:schemeClr val="tx1"/>
                </a:solidFill>
              </a:rPr>
            </a:br>
            <a:r>
              <a:rPr lang="en-GB" altLang="en-US" sz="2400" dirty="0"/>
              <a:t/>
            </a:r>
            <a:br>
              <a:rPr lang="en-GB" altLang="en-US" sz="2400" dirty="0"/>
            </a:br>
            <a:r>
              <a:rPr lang="en-GB" altLang="en-US" sz="2400" dirty="0"/>
              <a:t/>
            </a:r>
            <a:br>
              <a:rPr lang="en-GB" altLang="en-US" sz="2400" dirty="0"/>
            </a:br>
            <a:r>
              <a:rPr lang="en-GB" altLang="en-US" sz="2400" dirty="0"/>
              <a:t/>
            </a:r>
            <a:br>
              <a:rPr lang="en-GB" altLang="en-US" sz="2400" dirty="0"/>
            </a:br>
            <a:r>
              <a:rPr lang="en-GB" altLang="en-US" sz="2400" dirty="0"/>
              <a:t/>
            </a:r>
            <a:br>
              <a:rPr lang="en-GB" altLang="en-US" sz="2400" dirty="0"/>
            </a:br>
            <a:r>
              <a:rPr lang="en-GB" altLang="en-US" sz="2400" dirty="0"/>
              <a:t/>
            </a:r>
            <a:br>
              <a:rPr lang="en-GB" altLang="en-US" sz="2400" dirty="0"/>
            </a:br>
            <a:endParaRPr lang="en-GB" altLang="en-US" sz="2100" dirty="0"/>
          </a:p>
        </p:txBody>
      </p:sp>
      <p:sp>
        <p:nvSpPr>
          <p:cNvPr id="2" name="Rectangle 1"/>
          <p:cNvSpPr/>
          <p:nvPr/>
        </p:nvSpPr>
        <p:spPr>
          <a:xfrm>
            <a:off x="2286000" y="1394505"/>
            <a:ext cx="4572000" cy="253916"/>
          </a:xfrm>
          <a:prstGeom prst="rect">
            <a:avLst/>
          </a:prstGeom>
        </p:spPr>
        <p:txBody>
          <a:bodyPr>
            <a:spAutoFit/>
          </a:bodyPr>
          <a:lstStyle/>
          <a:p>
            <a:endParaRPr lang="en-GB" sz="1050" dirty="0"/>
          </a:p>
        </p:txBody>
      </p:sp>
      <p:cxnSp>
        <p:nvCxnSpPr>
          <p:cNvPr id="10" name="Straight Connector 9"/>
          <p:cNvCxnSpPr/>
          <p:nvPr/>
        </p:nvCxnSpPr>
        <p:spPr>
          <a:xfrm>
            <a:off x="297034" y="4506004"/>
            <a:ext cx="8685647" cy="20482"/>
          </a:xfrm>
          <a:prstGeom prst="line">
            <a:avLst/>
          </a:prstGeom>
        </p:spPr>
        <p:style>
          <a:lnRef idx="2">
            <a:schemeClr val="accent1"/>
          </a:lnRef>
          <a:fillRef idx="0">
            <a:schemeClr val="accent1"/>
          </a:fillRef>
          <a:effectRef idx="1">
            <a:schemeClr val="accent1"/>
          </a:effectRef>
          <a:fontRef idx="minor">
            <a:schemeClr val="tx1"/>
          </a:fontRef>
        </p:style>
      </p:cxnSp>
      <p:pic>
        <p:nvPicPr>
          <p:cNvPr id="11" name="Picture 10" descr="http://www.uclan.ac.uk/research/explore/groups/assets/images/ceommunitycitizenship_banner_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9997" y="4565734"/>
            <a:ext cx="1223897" cy="538515"/>
          </a:xfrm>
          <a:prstGeom prst="rect">
            <a:avLst/>
          </a:prstGeom>
          <a:noFill/>
          <a:ln>
            <a:noFill/>
          </a:ln>
        </p:spPr>
      </p:pic>
      <p:pic>
        <p:nvPicPr>
          <p:cNvPr id="14" name="Picture 13"/>
          <p:cNvPicPr>
            <a:picLocks noChangeAspect="1"/>
          </p:cNvPicPr>
          <p:nvPr/>
        </p:nvPicPr>
        <p:blipFill>
          <a:blip r:embed="rId4"/>
          <a:stretch>
            <a:fillRect/>
          </a:stretch>
        </p:blipFill>
        <p:spPr>
          <a:xfrm>
            <a:off x="357321" y="4565735"/>
            <a:ext cx="1240768" cy="538515"/>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9177" y="4613066"/>
            <a:ext cx="518684" cy="443849"/>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5292" y="4596318"/>
            <a:ext cx="1719114" cy="477343"/>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4223991804"/>
              </p:ext>
            </p:extLst>
          </p:nvPr>
        </p:nvGraphicFramePr>
        <p:xfrm>
          <a:off x="41919" y="1182839"/>
          <a:ext cx="8940762" cy="3194428"/>
        </p:xfrm>
        <a:graphic>
          <a:graphicData uri="http://schemas.openxmlformats.org/drawingml/2006/table">
            <a:tbl>
              <a:tblPr firstRow="1" bandRow="1">
                <a:tableStyleId>{34717208-943B-45A2-9F96-12F62A356E54}</a:tableStyleId>
              </a:tblPr>
              <a:tblGrid>
                <a:gridCol w="927100">
                  <a:extLst>
                    <a:ext uri="{9D8B030D-6E8A-4147-A177-3AD203B41FA5}">
                      <a16:colId xmlns:a16="http://schemas.microsoft.com/office/drawing/2014/main" val="2106359136"/>
                    </a:ext>
                  </a:extLst>
                </a:gridCol>
                <a:gridCol w="8013662">
                  <a:extLst>
                    <a:ext uri="{9D8B030D-6E8A-4147-A177-3AD203B41FA5}">
                      <a16:colId xmlns:a16="http://schemas.microsoft.com/office/drawing/2014/main" val="686948750"/>
                    </a:ext>
                  </a:extLst>
                </a:gridCol>
              </a:tblGrid>
              <a:tr h="718462">
                <a:tc>
                  <a:txBody>
                    <a:bodyPr/>
                    <a:lstStyle/>
                    <a:p>
                      <a:r>
                        <a:rPr lang="en-GB" sz="1100" dirty="0" smtClean="0"/>
                        <a:t>Being healthy</a:t>
                      </a:r>
                      <a:endParaRPr lang="en-GB" sz="1100" dirty="0"/>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cap="none" dirty="0" smtClean="0">
                          <a:solidFill>
                            <a:schemeClr val="tx1"/>
                          </a:solidFill>
                          <a:effectLst/>
                          <a:latin typeface="+mn-lt"/>
                          <a:ea typeface="+mn-ea"/>
                          <a:cs typeface="+mn-cs"/>
                          <a:sym typeface="Arial"/>
                        </a:rPr>
                        <a:t>Poor housing conditions increase a the risk of severe ill-health or disability by up to 25 per cent during childhood and early adulthood. Mental health issues such as anxiety and depression have also been linked to unfit housing.</a:t>
                      </a:r>
                      <a:endParaRPr lang="en-GB" sz="1100" b="0" i="0" u="none" strike="noStrike" cap="none" dirty="0" smtClean="0">
                        <a:solidFill>
                          <a:schemeClr val="tx1"/>
                        </a:solidFill>
                        <a:effectLst/>
                        <a:latin typeface="+mn-lt"/>
                        <a:ea typeface="+mn-ea"/>
                        <a:cs typeface="+mn-cs"/>
                        <a:sym typeface="Arial"/>
                      </a:endParaRPr>
                    </a:p>
                    <a:p>
                      <a:pPr marL="171450" indent="-171450">
                        <a:buFont typeface="Arial" panose="020B0604020202020204" pitchFamily="34" charset="0"/>
                        <a:buChar char="•"/>
                      </a:pPr>
                      <a:r>
                        <a:rPr lang="en-US" sz="1100" b="0" i="0" u="none" strike="noStrike" cap="none" dirty="0" smtClean="0">
                          <a:solidFill>
                            <a:schemeClr val="tx1"/>
                          </a:solidFill>
                          <a:effectLst/>
                          <a:latin typeface="+mn-lt"/>
                          <a:ea typeface="+mn-ea"/>
                          <a:cs typeface="+mn-cs"/>
                          <a:sym typeface="Arial"/>
                        </a:rPr>
                        <a:t>Children living in damp homes are between one and a half and three times more prone to coughing and wheezing than children living in dry homes.</a:t>
                      </a:r>
                      <a:endParaRPr lang="en-GB" sz="1100" b="0" i="0" u="none" strike="noStrike" cap="none" dirty="0" smtClean="0">
                        <a:solidFill>
                          <a:schemeClr val="tx1"/>
                        </a:solidFill>
                        <a:effectLst/>
                        <a:latin typeface="+mn-lt"/>
                        <a:ea typeface="+mn-ea"/>
                        <a:cs typeface="+mn-cs"/>
                        <a:sym typeface="Arial"/>
                      </a:endParaRPr>
                    </a:p>
                  </a:txBody>
                  <a:tcPr/>
                </a:tc>
                <a:extLst>
                  <a:ext uri="{0D108BD9-81ED-4DB2-BD59-A6C34878D82A}">
                    <a16:rowId xmlns:a16="http://schemas.microsoft.com/office/drawing/2014/main" val="2333140676"/>
                  </a:ext>
                </a:extLst>
              </a:tr>
              <a:tr h="560400">
                <a:tc>
                  <a:txBody>
                    <a:bodyPr/>
                    <a:lstStyle/>
                    <a:p>
                      <a:r>
                        <a:rPr lang="en-GB" sz="1100" dirty="0" smtClean="0"/>
                        <a:t>Staying safe</a:t>
                      </a:r>
                      <a:endParaRPr lang="en-GB" sz="1100" dirty="0"/>
                    </a:p>
                  </a:txBody>
                  <a:tcPr/>
                </a:tc>
                <a:tc>
                  <a:txBody>
                    <a:bodyPr/>
                    <a:lstStyle/>
                    <a:p>
                      <a:pPr marL="171450" indent="-171450">
                        <a:buFont typeface="Arial" panose="020B0604020202020204" pitchFamily="34" charset="0"/>
                        <a:buChar char="•"/>
                      </a:pPr>
                      <a:r>
                        <a:rPr lang="en-US" sz="1100" b="0" i="0" u="none" strike="noStrike" cap="none" dirty="0" smtClean="0">
                          <a:solidFill>
                            <a:schemeClr val="tx1"/>
                          </a:solidFill>
                          <a:effectLst/>
                          <a:latin typeface="+mn-lt"/>
                          <a:ea typeface="+mn-ea"/>
                          <a:cs typeface="+mn-cs"/>
                          <a:sym typeface="Arial"/>
                        </a:rPr>
                        <a:t>Almost half of all accidents involving children are related to physical conditions in and around the home. </a:t>
                      </a:r>
                      <a:endParaRPr lang="en-GB" sz="1100" b="0" i="0" u="none" strike="noStrike" cap="none" dirty="0" smtClean="0">
                        <a:solidFill>
                          <a:schemeClr val="tx1"/>
                        </a:solidFill>
                        <a:effectLst/>
                        <a:latin typeface="+mn-lt"/>
                        <a:ea typeface="+mn-ea"/>
                        <a:cs typeface="+mn-cs"/>
                        <a:sym typeface="Arial"/>
                      </a:endParaRPr>
                    </a:p>
                    <a:p>
                      <a:pPr marL="171450" indent="-171450">
                        <a:buFont typeface="Arial" panose="020B0604020202020204" pitchFamily="34" charset="0"/>
                        <a:buChar char="•"/>
                      </a:pPr>
                      <a:r>
                        <a:rPr lang="en-US" sz="1100" b="0" i="0" u="none" strike="noStrike" cap="none" dirty="0" smtClean="0">
                          <a:solidFill>
                            <a:schemeClr val="tx1"/>
                          </a:solidFill>
                          <a:effectLst/>
                          <a:latin typeface="+mn-lt"/>
                          <a:ea typeface="+mn-ea"/>
                          <a:cs typeface="+mn-cs"/>
                          <a:sym typeface="Arial"/>
                        </a:rPr>
                        <a:t>Families living in a property that is in a poor physical condition are more likely to experience a domestic fire and less likely to own a smoke alarm.</a:t>
                      </a:r>
                      <a:endParaRPr lang="en-GB" sz="1100" dirty="0"/>
                    </a:p>
                  </a:txBody>
                  <a:tcPr/>
                </a:tc>
                <a:extLst>
                  <a:ext uri="{0D108BD9-81ED-4DB2-BD59-A6C34878D82A}">
                    <a16:rowId xmlns:a16="http://schemas.microsoft.com/office/drawing/2014/main" val="896447845"/>
                  </a:ext>
                </a:extLst>
              </a:tr>
              <a:tr h="560400">
                <a:tc>
                  <a:txBody>
                    <a:bodyPr/>
                    <a:lstStyle/>
                    <a:p>
                      <a:r>
                        <a:rPr lang="en-GB" sz="1100" dirty="0" smtClean="0"/>
                        <a:t>Enjoying and achieving</a:t>
                      </a:r>
                      <a:endParaRPr lang="en-GB" sz="1100" dirty="0"/>
                    </a:p>
                  </a:txBody>
                  <a:tcPr/>
                </a:tc>
                <a:tc>
                  <a:txBody>
                    <a:bodyPr/>
                    <a:lstStyle/>
                    <a:p>
                      <a:pPr marL="171450" indent="-171450">
                        <a:buFont typeface="Arial" panose="020B0604020202020204" pitchFamily="34" charset="0"/>
                        <a:buChar char="•"/>
                      </a:pPr>
                      <a:r>
                        <a:rPr lang="en-GB" sz="1100" dirty="0" smtClean="0"/>
                        <a:t>Poor housing conditions have a damaging impact on children’s learning</a:t>
                      </a:r>
                      <a:r>
                        <a:rPr lang="en-GB" sz="1100" baseline="0" dirty="0" smtClean="0"/>
                        <a:t> at home and school, and school attendance.</a:t>
                      </a:r>
                      <a:endParaRPr lang="en-GB" sz="1100" dirty="0" smtClean="0"/>
                    </a:p>
                    <a:p>
                      <a:pPr marL="171450" indent="-171450">
                        <a:buFont typeface="Arial" panose="020B0604020202020204" pitchFamily="34" charset="0"/>
                        <a:buChar char="•"/>
                      </a:pPr>
                      <a:r>
                        <a:rPr lang="en-GB" sz="1100" dirty="0" smtClean="0"/>
                        <a:t>The lower educational attainment and health problems associated with bad housing in childhood impact on opportunities in adulthood,</a:t>
                      </a:r>
                      <a:r>
                        <a:rPr lang="en-GB" sz="1100" baseline="0" dirty="0" smtClean="0"/>
                        <a:t> </a:t>
                      </a:r>
                      <a:r>
                        <a:rPr lang="en-GB" sz="1100" dirty="0" smtClean="0"/>
                        <a:t>increasing the likelihood of unemployment or working in low-paid jobs. </a:t>
                      </a:r>
                    </a:p>
                  </a:txBody>
                  <a:tcPr/>
                </a:tc>
                <a:extLst>
                  <a:ext uri="{0D108BD9-81ED-4DB2-BD59-A6C34878D82A}">
                    <a16:rowId xmlns:a16="http://schemas.microsoft.com/office/drawing/2014/main" val="1939087257"/>
                  </a:ext>
                </a:extLst>
              </a:tr>
              <a:tr h="560400">
                <a:tc>
                  <a:txBody>
                    <a:bodyPr/>
                    <a:lstStyle/>
                    <a:p>
                      <a:r>
                        <a:rPr lang="en-GB" sz="1100" dirty="0" smtClean="0"/>
                        <a:t>Making a positive contribution </a:t>
                      </a:r>
                      <a:endParaRPr lang="en-GB" sz="1100" dirty="0"/>
                    </a:p>
                  </a:txBody>
                  <a:tcPr/>
                </a:tc>
                <a:tc>
                  <a:txBody>
                    <a:bodyPr/>
                    <a:lstStyle/>
                    <a:p>
                      <a:pPr marL="171450" indent="-171450">
                        <a:buFont typeface="Arial" panose="020B0604020202020204" pitchFamily="34" charset="0"/>
                        <a:buChar char="•"/>
                      </a:pPr>
                      <a:r>
                        <a:rPr lang="en-GB" sz="1100" dirty="0" smtClean="0"/>
                        <a:t>Poor housing conditions may also contribute to the emergence of problem behaviour. </a:t>
                      </a:r>
                    </a:p>
                    <a:p>
                      <a:pPr marL="171450" indent="-171450">
                        <a:buFont typeface="Arial" panose="020B0604020202020204" pitchFamily="34" charset="0"/>
                        <a:buChar char="•"/>
                      </a:pPr>
                      <a:r>
                        <a:rPr lang="en-GB" sz="1100" dirty="0" smtClean="0"/>
                        <a:t>Behavioural difficulties in childhood, which may be attributable to or exacerbated by bad housing, can manifest themselves in offending behaviour later in life. </a:t>
                      </a:r>
                    </a:p>
                  </a:txBody>
                  <a:tcPr/>
                </a:tc>
                <a:extLst>
                  <a:ext uri="{0D108BD9-81ED-4DB2-BD59-A6C34878D82A}">
                    <a16:rowId xmlns:a16="http://schemas.microsoft.com/office/drawing/2014/main" val="878820559"/>
                  </a:ext>
                </a:extLst>
              </a:tr>
              <a:tr h="649348">
                <a:tc>
                  <a:txBody>
                    <a:bodyPr/>
                    <a:lstStyle/>
                    <a:p>
                      <a:r>
                        <a:rPr lang="en-GB" sz="1100" dirty="0" smtClean="0"/>
                        <a:t>Achieving economic well being</a:t>
                      </a:r>
                      <a:endParaRPr lang="en-GB" sz="1100" dirty="0"/>
                    </a:p>
                  </a:txBody>
                  <a:tcPr/>
                </a:tc>
                <a:tc>
                  <a:txBody>
                    <a:bodyPr/>
                    <a:lstStyle/>
                    <a:p>
                      <a:pPr marL="171450" indent="-171450">
                        <a:buFont typeface="Arial" panose="020B0604020202020204" pitchFamily="34" charset="0"/>
                        <a:buChar char="•"/>
                      </a:pPr>
                      <a:r>
                        <a:rPr lang="en-US" sz="1100" b="0" i="0" u="none" strike="noStrike" cap="none" dirty="0" smtClean="0">
                          <a:solidFill>
                            <a:schemeClr val="tx1"/>
                          </a:solidFill>
                          <a:effectLst/>
                          <a:latin typeface="+mn-lt"/>
                          <a:ea typeface="+mn-ea"/>
                          <a:cs typeface="+mn-cs"/>
                          <a:sym typeface="Arial"/>
                        </a:rPr>
                        <a:t>Living in bad housing as a child results in a higher risk of low educational achievement. </a:t>
                      </a:r>
                      <a:endParaRPr lang="en-GB" sz="1100" b="0" i="0" u="none" strike="noStrike" cap="none" dirty="0" smtClean="0">
                        <a:solidFill>
                          <a:schemeClr val="tx1"/>
                        </a:solidFill>
                        <a:effectLst/>
                        <a:latin typeface="+mn-lt"/>
                        <a:ea typeface="+mn-ea"/>
                        <a:cs typeface="+mn-cs"/>
                        <a:sym typeface="Arial"/>
                      </a:endParaRPr>
                    </a:p>
                    <a:p>
                      <a:pPr marL="171450" indent="-171450">
                        <a:buFont typeface="Arial" panose="020B0604020202020204" pitchFamily="34" charset="0"/>
                        <a:buChar char="•"/>
                      </a:pPr>
                      <a:r>
                        <a:rPr lang="en-US" sz="1100" b="0" i="0" u="none" strike="noStrike" cap="none" dirty="0" smtClean="0">
                          <a:solidFill>
                            <a:schemeClr val="tx1"/>
                          </a:solidFill>
                          <a:effectLst/>
                          <a:latin typeface="+mn-lt"/>
                          <a:ea typeface="+mn-ea"/>
                          <a:cs typeface="+mn-cs"/>
                          <a:sym typeface="Arial"/>
                        </a:rPr>
                        <a:t>This in turn has long-term implications for economic well-being in adulthood because of the increased the likelihood of unemployment or working in insecure or low-paid jobs.</a:t>
                      </a:r>
                      <a:endParaRPr lang="en-GB" sz="1100" dirty="0"/>
                    </a:p>
                  </a:txBody>
                  <a:tcPr/>
                </a:tc>
                <a:extLst>
                  <a:ext uri="{0D108BD9-81ED-4DB2-BD59-A6C34878D82A}">
                    <a16:rowId xmlns:a16="http://schemas.microsoft.com/office/drawing/2014/main" val="1402497166"/>
                  </a:ext>
                </a:extLst>
              </a:tr>
            </a:tbl>
          </a:graphicData>
        </a:graphic>
      </p:graphicFrame>
    </p:spTree>
    <p:extLst>
      <p:ext uri="{BB962C8B-B14F-4D97-AF65-F5344CB8AC3E}">
        <p14:creationId xmlns:p14="http://schemas.microsoft.com/office/powerpoint/2010/main" val="3587497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rmAutofit fontScale="90000"/>
          </a:bodyPr>
          <a:lstStyle/>
          <a:p>
            <a:pPr eaLnBrk="1" hangingPunct="1"/>
            <a:r>
              <a:rPr lang="en-GB" altLang="en-US" sz="2400" dirty="0"/>
              <a:t/>
            </a:r>
            <a:br>
              <a:rPr lang="en-GB" altLang="en-US" sz="2400" dirty="0"/>
            </a:br>
            <a:r>
              <a:rPr lang="en-GB" altLang="en-US" sz="2400" dirty="0"/>
              <a:t/>
            </a:r>
            <a:br>
              <a:rPr lang="en-GB" altLang="en-US" sz="2400" dirty="0"/>
            </a:br>
            <a:r>
              <a:rPr lang="en-GB" altLang="en-US" sz="2400" dirty="0"/>
              <a:t/>
            </a:r>
            <a:br>
              <a:rPr lang="en-GB" altLang="en-US" sz="2400" dirty="0"/>
            </a:br>
            <a:r>
              <a:rPr lang="en-GB" altLang="en-US" sz="2400" dirty="0"/>
              <a:t/>
            </a:r>
            <a:br>
              <a:rPr lang="en-GB" altLang="en-US" sz="2400" dirty="0"/>
            </a:br>
            <a:r>
              <a:rPr lang="en-GB" altLang="en-US" sz="2400" dirty="0"/>
              <a:t/>
            </a:r>
            <a:br>
              <a:rPr lang="en-GB" altLang="en-US" sz="2400" dirty="0"/>
            </a:br>
            <a:endParaRPr lang="en-GB" altLang="en-US" sz="2100" dirty="0"/>
          </a:p>
        </p:txBody>
      </p:sp>
      <p:sp>
        <p:nvSpPr>
          <p:cNvPr id="2" name="Rectangle 1"/>
          <p:cNvSpPr/>
          <p:nvPr/>
        </p:nvSpPr>
        <p:spPr>
          <a:xfrm>
            <a:off x="2286000" y="1394505"/>
            <a:ext cx="4572000" cy="253916"/>
          </a:xfrm>
          <a:prstGeom prst="rect">
            <a:avLst/>
          </a:prstGeom>
        </p:spPr>
        <p:txBody>
          <a:bodyPr>
            <a:spAutoFit/>
          </a:bodyPr>
          <a:lstStyle/>
          <a:p>
            <a:endParaRPr lang="en-GB" sz="1050" dirty="0"/>
          </a:p>
        </p:txBody>
      </p:sp>
      <p:sp>
        <p:nvSpPr>
          <p:cNvPr id="9" name="Shape 147"/>
          <p:cNvSpPr txBox="1">
            <a:spLocks noGrp="1"/>
          </p:cNvSpPr>
          <p:nvPr>
            <p:ph type="body" idx="1"/>
          </p:nvPr>
        </p:nvSpPr>
        <p:spPr>
          <a:xfrm>
            <a:off x="311700" y="256989"/>
            <a:ext cx="8520600" cy="1199018"/>
          </a:xfrm>
          <a:prstGeom prst="rect">
            <a:avLst/>
          </a:prstGeom>
        </p:spPr>
        <p:txBody>
          <a:bodyPr lIns="91425" tIns="91425" rIns="91425" bIns="91425" anchor="t" anchorCtr="0">
            <a:noAutofit/>
          </a:bodyPr>
          <a:lstStyle/>
          <a:p>
            <a:pPr lvl="0" algn="ctr"/>
            <a:r>
              <a:rPr lang="en-GB" sz="2800" b="1" dirty="0">
                <a:solidFill>
                  <a:schemeClr val="tx1"/>
                </a:solidFill>
              </a:rPr>
              <a:t>Case study examples of housing and the impact on children and families</a:t>
            </a:r>
          </a:p>
          <a:p>
            <a:pPr lvl="0" algn="ctr">
              <a:spcBef>
                <a:spcPts val="0"/>
              </a:spcBef>
              <a:buNone/>
            </a:pPr>
            <a:endParaRPr lang="en-GB" sz="2800" dirty="0">
              <a:solidFill>
                <a:schemeClr val="tx1"/>
              </a:solidFill>
            </a:endParaRPr>
          </a:p>
        </p:txBody>
      </p:sp>
      <p:cxnSp>
        <p:nvCxnSpPr>
          <p:cNvPr id="10" name="Straight Connector 9"/>
          <p:cNvCxnSpPr/>
          <p:nvPr/>
        </p:nvCxnSpPr>
        <p:spPr>
          <a:xfrm>
            <a:off x="297034" y="4506004"/>
            <a:ext cx="8685647" cy="20482"/>
          </a:xfrm>
          <a:prstGeom prst="line">
            <a:avLst/>
          </a:prstGeom>
        </p:spPr>
        <p:style>
          <a:lnRef idx="2">
            <a:schemeClr val="accent1"/>
          </a:lnRef>
          <a:fillRef idx="0">
            <a:schemeClr val="accent1"/>
          </a:fillRef>
          <a:effectRef idx="1">
            <a:schemeClr val="accent1"/>
          </a:effectRef>
          <a:fontRef idx="minor">
            <a:schemeClr val="tx1"/>
          </a:fontRef>
        </p:style>
      </p:cxnSp>
      <p:pic>
        <p:nvPicPr>
          <p:cNvPr id="11" name="Picture 10" descr="http://www.uclan.ac.uk/research/explore/groups/assets/images/ceommunitycitizenship_banner_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9997" y="4565734"/>
            <a:ext cx="1223897" cy="538515"/>
          </a:xfrm>
          <a:prstGeom prst="rect">
            <a:avLst/>
          </a:prstGeom>
          <a:noFill/>
          <a:ln>
            <a:noFill/>
          </a:ln>
        </p:spPr>
      </p:pic>
      <p:pic>
        <p:nvPicPr>
          <p:cNvPr id="14" name="Picture 13"/>
          <p:cNvPicPr>
            <a:picLocks noChangeAspect="1"/>
          </p:cNvPicPr>
          <p:nvPr/>
        </p:nvPicPr>
        <p:blipFill>
          <a:blip r:embed="rId4"/>
          <a:stretch>
            <a:fillRect/>
          </a:stretch>
        </p:blipFill>
        <p:spPr>
          <a:xfrm>
            <a:off x="357321" y="4565735"/>
            <a:ext cx="1240768" cy="538515"/>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9177" y="4613066"/>
            <a:ext cx="518684" cy="443849"/>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5292" y="4596318"/>
            <a:ext cx="1719114" cy="477343"/>
          </a:xfrm>
          <a:prstGeom prst="rect">
            <a:avLst/>
          </a:prstGeom>
        </p:spPr>
      </p:pic>
      <p:sp>
        <p:nvSpPr>
          <p:cNvPr id="3" name="Rectangle 2"/>
          <p:cNvSpPr/>
          <p:nvPr/>
        </p:nvSpPr>
        <p:spPr>
          <a:xfrm>
            <a:off x="297033" y="1556087"/>
            <a:ext cx="3267433" cy="2677656"/>
          </a:xfrm>
          <a:prstGeom prst="rect">
            <a:avLst/>
          </a:prstGeom>
        </p:spPr>
        <p:txBody>
          <a:bodyPr wrap="square">
            <a:spAutoFit/>
          </a:bodyPr>
          <a:lstStyle/>
          <a:p>
            <a:pPr marL="285750" indent="-285750">
              <a:buFont typeface="Arial" panose="020B0604020202020204" pitchFamily="34" charset="0"/>
              <a:buChar char="•"/>
            </a:pPr>
            <a:r>
              <a:rPr lang="en-GB" b="1" dirty="0" smtClean="0"/>
              <a:t>Olivia (7 years old): </a:t>
            </a:r>
            <a:r>
              <a:rPr lang="en-GB" dirty="0" smtClean="0"/>
              <a:t>Private rented accommodation, overcrowding, arrears, debt, damp, social isolation for Olivia, along with no private space.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b="1" dirty="0" smtClean="0"/>
              <a:t>Baby George: </a:t>
            </a:r>
            <a:r>
              <a:rPr lang="en-GB" dirty="0" smtClean="0"/>
              <a:t>Social rented housing, water damage, poor communication with social landlords, declining parental mental health, unsuitable floor for baby George to crawl. </a:t>
            </a:r>
            <a:endParaRPr lang="en-GB" dirty="0"/>
          </a:p>
        </p:txBody>
      </p:sp>
      <p:pic>
        <p:nvPicPr>
          <p:cNvPr id="4" name="Picture 3"/>
          <p:cNvPicPr>
            <a:picLocks noChangeAspect="1"/>
          </p:cNvPicPr>
          <p:nvPr/>
        </p:nvPicPr>
        <p:blipFill rotWithShape="1">
          <a:blip r:embed="rId7"/>
          <a:srcRect l="34515" t="46198" r="44745" b="11316"/>
          <a:stretch/>
        </p:blipFill>
        <p:spPr>
          <a:xfrm>
            <a:off x="6705601" y="1532944"/>
            <a:ext cx="2077392" cy="2836930"/>
          </a:xfrm>
          <a:prstGeom prst="rect">
            <a:avLst/>
          </a:prstGeom>
        </p:spPr>
      </p:pic>
      <p:pic>
        <p:nvPicPr>
          <p:cNvPr id="5" name="Picture 4"/>
          <p:cNvPicPr>
            <a:picLocks noChangeAspect="1"/>
          </p:cNvPicPr>
          <p:nvPr/>
        </p:nvPicPr>
        <p:blipFill rotWithShape="1">
          <a:blip r:embed="rId8"/>
          <a:srcRect l="61181" t="27878" r="16380" b="30179"/>
          <a:stretch/>
        </p:blipFill>
        <p:spPr>
          <a:xfrm>
            <a:off x="4026754" y="1521463"/>
            <a:ext cx="2259745" cy="2815806"/>
          </a:xfrm>
          <a:prstGeom prst="rect">
            <a:avLst/>
          </a:prstGeom>
        </p:spPr>
      </p:pic>
    </p:spTree>
    <p:extLst>
      <p:ext uri="{BB962C8B-B14F-4D97-AF65-F5344CB8AC3E}">
        <p14:creationId xmlns:p14="http://schemas.microsoft.com/office/powerpoint/2010/main" val="910184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3931</TotalTime>
  <Words>1207</Words>
  <Application>Microsoft Office PowerPoint</Application>
  <PresentationFormat>On-screen Show (16:9)</PresentationFormat>
  <Paragraphs>134</Paragraphs>
  <Slides>15</Slides>
  <Notes>15</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20" baseType="lpstr">
      <vt:lpstr>Arial</vt:lpstr>
      <vt:lpstr>Calibri</vt:lpstr>
      <vt:lpstr>Times New Roman</vt:lpstr>
      <vt:lpstr>simple-light-2</vt:lpstr>
      <vt:lpstr>Slide</vt:lpstr>
      <vt:lpstr>      </vt:lpstr>
      <vt:lpstr>PowerPoint Presentation</vt:lpstr>
      <vt:lpstr>      </vt:lpstr>
      <vt:lpstr>      </vt:lpstr>
      <vt:lpstr>      </vt:lpstr>
      <vt:lpstr>     </vt:lpstr>
      <vt:lpstr>     </vt:lpstr>
      <vt:lpstr>The impact of poor housing measured against the outcome areas of every child matters        </vt:lpstr>
      <vt:lpstr>     </vt:lpstr>
      <vt:lpstr>Key Legislation Relating to Housing and Children’s Outcomes       </vt:lpstr>
      <vt:lpstr>     </vt:lpstr>
      <vt:lpstr>     </vt:lpstr>
      <vt:lpstr>     </vt:lpstr>
      <vt:lpstr>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Suzanne Wilson</dc:creator>
  <cp:lastModifiedBy>Suzanne Wilson &lt;School of Social Work, Care &amp; Community&gt;</cp:lastModifiedBy>
  <cp:revision>119</cp:revision>
  <cp:lastPrinted>2019-02-26T11:19:16Z</cp:lastPrinted>
  <dcterms:modified xsi:type="dcterms:W3CDTF">2019-11-03T18:28:11Z</dcterms:modified>
</cp:coreProperties>
</file>