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86" r:id="rId2"/>
    <p:sldId id="273" r:id="rId3"/>
    <p:sldId id="288" r:id="rId4"/>
    <p:sldId id="274" r:id="rId5"/>
    <p:sldId id="258" r:id="rId6"/>
    <p:sldId id="259" r:id="rId7"/>
    <p:sldId id="287" r:id="rId8"/>
    <p:sldId id="289" r:id="rId9"/>
    <p:sldId id="280" r:id="rId10"/>
    <p:sldId id="282" r:id="rId11"/>
    <p:sldId id="290" r:id="rId12"/>
    <p:sldId id="283" r:id="rId13"/>
    <p:sldId id="291" r:id="rId14"/>
    <p:sldId id="264" r:id="rId15"/>
    <p:sldId id="263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1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2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38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0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89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9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4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4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4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7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0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2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3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7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0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8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W_Battle_for_&lt;strong&gt;Azeroth&lt;/strong&gt;_Sylvanas_tif_jpgcopy — gameshogun™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25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0326" y="510493"/>
            <a:ext cx="39324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Quest for Learning</a:t>
            </a:r>
            <a:r>
              <a:rPr lang="en-GB" sz="3200"/>
              <a:t>: </a:t>
            </a:r>
            <a:r>
              <a:rPr lang="en-GB" sz="3200" smtClean="0"/>
              <a:t>discussing </a:t>
            </a:r>
            <a:r>
              <a:rPr lang="en-GB" sz="3200" dirty="0"/>
              <a:t>learner motivation paradigms in an online gaming space.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0326" y="5054445"/>
            <a:ext cx="4067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Chris McGuirk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University of Central Lancashire</a:t>
            </a:r>
          </a:p>
          <a:p>
            <a:r>
              <a:rPr lang="en-GB" dirty="0">
                <a:solidFill>
                  <a:schemeClr val="bg1"/>
                </a:solidFill>
              </a:rPr>
              <a:t>PhD student at University of York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0326" y="6254774"/>
            <a:ext cx="554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ctmcguirk@uclan.ac.uk</a:t>
            </a:r>
          </a:p>
        </p:txBody>
      </p:sp>
    </p:spTree>
    <p:extLst>
      <p:ext uri="{BB962C8B-B14F-4D97-AF65-F5344CB8AC3E}">
        <p14:creationId xmlns:p14="http://schemas.microsoft.com/office/powerpoint/2010/main" val="363347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questions 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850719" cy="3615267"/>
          </a:xfrm>
        </p:spPr>
        <p:txBody>
          <a:bodyPr>
            <a:noAutofit/>
          </a:bodyPr>
          <a:lstStyle/>
          <a:p>
            <a:r>
              <a:rPr lang="en-GB" sz="2400" dirty="0"/>
              <a:t>What motivates learners to participate in an online gaming space?</a:t>
            </a:r>
          </a:p>
          <a:p>
            <a:r>
              <a:rPr lang="en-GB" sz="2400" dirty="0"/>
              <a:t>To what extent is anonymity a motivating factor for participants in an online space?</a:t>
            </a:r>
          </a:p>
          <a:p>
            <a:pPr lvl="0"/>
            <a:r>
              <a:rPr lang="en-GB" sz="2400" dirty="0"/>
              <a:t>In what ways do learners demonstrate communicative drive in a synchronous, online gaming space?</a:t>
            </a:r>
          </a:p>
          <a:p>
            <a:r>
              <a:rPr lang="en-GB" sz="2400" dirty="0"/>
              <a:t>How effective is implicit learning in an MMORPG compared with explicit learning in a traditional classroom environment?</a:t>
            </a:r>
          </a:p>
          <a:p>
            <a:r>
              <a:rPr lang="en-GB" sz="2400" dirty="0"/>
              <a:t>How far do age, cultural context and experience of gaming impact on students’ ability to engage with an MMORPG as a learning tool?</a:t>
            </a:r>
          </a:p>
        </p:txBody>
      </p:sp>
    </p:spTree>
    <p:extLst>
      <p:ext uri="{BB962C8B-B14F-4D97-AF65-F5344CB8AC3E}">
        <p14:creationId xmlns:p14="http://schemas.microsoft.com/office/powerpoint/2010/main" val="198058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Why implicit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6964817" cy="3615267"/>
          </a:xfrm>
        </p:spPr>
        <p:txBody>
          <a:bodyPr>
            <a:noAutofit/>
          </a:bodyPr>
          <a:lstStyle/>
          <a:p>
            <a:r>
              <a:rPr lang="en-GB" sz="2400" dirty="0"/>
              <a:t>Implicit learning develops subconsciously. (</a:t>
            </a:r>
            <a:r>
              <a:rPr lang="en-GB" sz="2400" dirty="0" err="1"/>
              <a:t>Wilingham</a:t>
            </a:r>
            <a:r>
              <a:rPr lang="en-GB" sz="2400" dirty="0"/>
              <a:t> and </a:t>
            </a:r>
            <a:r>
              <a:rPr lang="en-GB" sz="2400" dirty="0" err="1"/>
              <a:t>Goedeart</a:t>
            </a:r>
            <a:r>
              <a:rPr lang="en-GB" sz="2400" dirty="0"/>
              <a:t>-Eschmann, 1999; </a:t>
            </a:r>
            <a:r>
              <a:rPr lang="en-GB" sz="2400" dirty="0" err="1"/>
              <a:t>DeKeyser</a:t>
            </a:r>
            <a:r>
              <a:rPr lang="en-GB" sz="2400" dirty="0"/>
              <a:t>, 1994)</a:t>
            </a:r>
          </a:p>
          <a:p>
            <a:r>
              <a:rPr lang="en-GB" sz="2400" dirty="0"/>
              <a:t>It does not require substantial cognitive engagement.</a:t>
            </a:r>
          </a:p>
          <a:p>
            <a:r>
              <a:rPr lang="en-GB" sz="2400" dirty="0"/>
              <a:t>The assumption could be that gamers learn languages as an added bonus in the synchronous gaming space, therefore the learning is arguably implicit.</a:t>
            </a:r>
          </a:p>
        </p:txBody>
      </p:sp>
      <p:pic>
        <p:nvPicPr>
          <p:cNvPr id="4" name="Picture 3" descr="&lt;strong&gt;Lineage&lt;/strong&gt; II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71" y="-1"/>
            <a:ext cx="434702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19483"/>
            <a:ext cx="5622245" cy="1507067"/>
          </a:xfrm>
        </p:spPr>
        <p:txBody>
          <a:bodyPr/>
          <a:lstStyle/>
          <a:p>
            <a:r>
              <a:rPr lang="en-GB" dirty="0"/>
              <a:t>2. The debate about gender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17" y="319132"/>
            <a:ext cx="6584946" cy="5100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dirty="0"/>
              <a:t>For this particular study, there is an argument for not choosing gender as a variable to analyse: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Avatars, based on the research, are not chosen depending on the gender of the participant (Sadler, 2012)</a:t>
            </a:r>
          </a:p>
          <a:p>
            <a:r>
              <a:rPr lang="en-GB" sz="3600" dirty="0"/>
              <a:t>Gender also appears to have no bearing on role development online (Kop, 2011)</a:t>
            </a:r>
          </a:p>
          <a:p>
            <a:r>
              <a:rPr lang="en-GB" sz="3600" dirty="0"/>
              <a:t>Similar observations have been made in MMORPGs (Yee, 2009; </a:t>
            </a:r>
            <a:r>
              <a:rPr lang="en-GB" sz="3600" dirty="0" err="1"/>
              <a:t>Doh</a:t>
            </a:r>
            <a:r>
              <a:rPr lang="en-GB" sz="3600" dirty="0"/>
              <a:t> and Whang, 2014)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Sony Announces &lt;strong&gt;EverQuest&lt;/strong&gt; Next for PS4 and New IP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14" y="-1"/>
            <a:ext cx="5479144" cy="68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Coming soon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4344988" cy="3615267"/>
          </a:xfrm>
        </p:spPr>
        <p:txBody>
          <a:bodyPr>
            <a:normAutofit/>
          </a:bodyPr>
          <a:lstStyle/>
          <a:p>
            <a:r>
              <a:rPr lang="en-GB" sz="2400" dirty="0"/>
              <a:t>Qualitative data looking at learner ideas on gaming</a:t>
            </a:r>
          </a:p>
          <a:p>
            <a:r>
              <a:rPr lang="en-GB" sz="2400" dirty="0"/>
              <a:t>Focusing on motivation, anonymity, ease of communication</a:t>
            </a:r>
          </a:p>
          <a:p>
            <a:r>
              <a:rPr lang="en-GB" sz="2400" dirty="0"/>
              <a:t>Testing initial hunches on engagement.</a:t>
            </a:r>
          </a:p>
        </p:txBody>
      </p:sp>
      <p:pic>
        <p:nvPicPr>
          <p:cNvPr id="4" name="Picture 3" descr="&lt;strong&gt;Starcraft&lt;/strong&gt; 2: Playing Nice with Others | Faceplant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0" y="0"/>
            <a:ext cx="6074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17" y="5446703"/>
            <a:ext cx="8534400" cy="1507067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30" y="580869"/>
            <a:ext cx="11532772" cy="5250306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Choudhury, R. (2017). WHAT MY SCHOOLTEACHERS FAILED TO APPRECIATE ABOUT TRANSLANGUAGING. </a:t>
            </a:r>
            <a:r>
              <a:rPr lang="en-GB" sz="2400" i="1" dirty="0"/>
              <a:t>Language and Globalization: An </a:t>
            </a:r>
            <a:r>
              <a:rPr lang="en-GB" sz="2400" i="1" dirty="0" err="1"/>
              <a:t>Autoethnographic</a:t>
            </a:r>
            <a:r>
              <a:rPr lang="en-GB" sz="2400" i="1" dirty="0"/>
              <a:t> Approach</a:t>
            </a:r>
            <a:r>
              <a:rPr lang="en-GB" sz="2400" dirty="0"/>
              <a:t>, 103.</a:t>
            </a:r>
          </a:p>
          <a:p>
            <a:r>
              <a:rPr lang="en-GB" sz="2400" dirty="0" err="1"/>
              <a:t>DeKEYSER</a:t>
            </a:r>
            <a:r>
              <a:rPr lang="en-GB" sz="2400" dirty="0"/>
              <a:t>, R. (1994). Implicit and explicit learning of L2 grammar: A pilot study. </a:t>
            </a:r>
            <a:r>
              <a:rPr lang="en-GB" sz="2400" i="1" dirty="0" err="1"/>
              <a:t>Tesol</a:t>
            </a:r>
            <a:r>
              <a:rPr lang="en-GB" sz="2400" i="1" dirty="0"/>
              <a:t> Quarterly</a:t>
            </a:r>
            <a:r>
              <a:rPr lang="en-GB" sz="2400" dirty="0"/>
              <a:t>, </a:t>
            </a:r>
            <a:r>
              <a:rPr lang="en-GB" sz="2400" i="1" dirty="0"/>
              <a:t>28</a:t>
            </a:r>
            <a:r>
              <a:rPr lang="en-GB" sz="2400" dirty="0"/>
              <a:t>(1), 188-194.</a:t>
            </a:r>
          </a:p>
          <a:p>
            <a:r>
              <a:rPr lang="en-GB" sz="2400" dirty="0"/>
              <a:t>Dickey, M. D. (2007). Game design and learning: A conjectural analysis of how massively multiple online role-playing games (MMORPGs) foster intrinsic motivation. </a:t>
            </a:r>
            <a:r>
              <a:rPr lang="en-GB" sz="2400" i="1" dirty="0"/>
              <a:t>Educational Technology Research and Development</a:t>
            </a:r>
            <a:r>
              <a:rPr lang="en-GB" sz="2400" dirty="0"/>
              <a:t>, </a:t>
            </a:r>
            <a:r>
              <a:rPr lang="en-GB" sz="2400" i="1" dirty="0"/>
              <a:t>55</a:t>
            </a:r>
            <a:r>
              <a:rPr lang="en-GB" sz="2400" dirty="0"/>
              <a:t>(3), 253-273.</a:t>
            </a:r>
          </a:p>
          <a:p>
            <a:r>
              <a:rPr lang="en-GB" dirty="0" err="1"/>
              <a:t>Doh</a:t>
            </a:r>
            <a:r>
              <a:rPr lang="en-GB" dirty="0"/>
              <a:t>, Y. Y., &amp; Whang, S. M. L. (2014). From separation to integration: Identity development of Korean adult players in online game world. </a:t>
            </a:r>
            <a:r>
              <a:rPr lang="en-GB" i="1" dirty="0"/>
              <a:t>Games and culture</a:t>
            </a:r>
            <a:r>
              <a:rPr lang="en-GB" dirty="0"/>
              <a:t>, </a:t>
            </a:r>
            <a:r>
              <a:rPr lang="en-GB" i="1" dirty="0"/>
              <a:t>9</a:t>
            </a:r>
            <a:r>
              <a:rPr lang="en-GB" dirty="0"/>
              <a:t>(1), 30-57. </a:t>
            </a:r>
            <a:endParaRPr lang="en-GB" sz="2400" dirty="0"/>
          </a:p>
          <a:p>
            <a:r>
              <a:rPr lang="en-GB" sz="2400" dirty="0" err="1"/>
              <a:t>Dörnyei</a:t>
            </a:r>
            <a:r>
              <a:rPr lang="en-GB" sz="2400" dirty="0"/>
              <a:t>, Z., &amp; </a:t>
            </a:r>
            <a:r>
              <a:rPr lang="en-GB" sz="2400" dirty="0" err="1"/>
              <a:t>Ushioda</a:t>
            </a:r>
            <a:r>
              <a:rPr lang="en-GB" sz="2400" dirty="0"/>
              <a:t>, E. (2013). </a:t>
            </a:r>
            <a:r>
              <a:rPr lang="en-GB" sz="2400" i="1" dirty="0"/>
              <a:t>Teaching and researching: Motivation</a:t>
            </a:r>
            <a:r>
              <a:rPr lang="en-GB" sz="2400" dirty="0"/>
              <a:t>. Abingdon: Routledge.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19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424217"/>
            <a:ext cx="8534400" cy="1507067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44" y="902324"/>
            <a:ext cx="11217978" cy="5275426"/>
          </a:xfrm>
        </p:spPr>
        <p:txBody>
          <a:bodyPr>
            <a:normAutofit fontScale="62500" lnSpcReduction="20000"/>
          </a:bodyPr>
          <a:lstStyle/>
          <a:p>
            <a:endParaRPr lang="en-GB" sz="3200" dirty="0"/>
          </a:p>
          <a:p>
            <a:r>
              <a:rPr lang="en-GB" sz="3200" dirty="0" err="1"/>
              <a:t>Elverdam</a:t>
            </a:r>
            <a:r>
              <a:rPr lang="en-GB" sz="3200" dirty="0"/>
              <a:t>, C., &amp; </a:t>
            </a:r>
            <a:r>
              <a:rPr lang="en-GB" sz="3200" dirty="0" err="1"/>
              <a:t>Aarseth</a:t>
            </a:r>
            <a:r>
              <a:rPr lang="en-GB" sz="3200" dirty="0"/>
              <a:t>, E. (2007). Game classification and game design: construction through critical analysis. </a:t>
            </a:r>
            <a:r>
              <a:rPr lang="en-GB" sz="3200" i="1" dirty="0"/>
              <a:t>Games and Culture</a:t>
            </a:r>
            <a:r>
              <a:rPr lang="en-GB" sz="3200" dirty="0"/>
              <a:t>, </a:t>
            </a:r>
            <a:r>
              <a:rPr lang="en-GB" sz="3200" i="1" dirty="0"/>
              <a:t>2</a:t>
            </a:r>
            <a:r>
              <a:rPr lang="en-GB" sz="3200" dirty="0"/>
              <a:t>(1), 3-22.</a:t>
            </a:r>
          </a:p>
          <a:p>
            <a:r>
              <a:rPr lang="en-GB" sz="3200" dirty="0"/>
              <a:t>Gardner, R. C., &amp; </a:t>
            </a:r>
            <a:r>
              <a:rPr lang="en-GB" sz="3200" dirty="0" err="1"/>
              <a:t>MacIntyre</a:t>
            </a:r>
            <a:r>
              <a:rPr lang="en-GB" sz="3200" dirty="0"/>
              <a:t>, P. D. (1991). An instrumental motivation in language study: who says it isn't effective?. </a:t>
            </a:r>
            <a:r>
              <a:rPr lang="en-GB" sz="3200" i="1" dirty="0"/>
              <a:t>Studies in second language acquisition</a:t>
            </a:r>
            <a:r>
              <a:rPr lang="en-GB" sz="3200" dirty="0"/>
              <a:t>, </a:t>
            </a:r>
            <a:r>
              <a:rPr lang="en-GB" sz="3200" i="1" dirty="0"/>
              <a:t>13</a:t>
            </a:r>
            <a:r>
              <a:rPr lang="en-GB" sz="3200" dirty="0"/>
              <a:t>(1), 57-72.</a:t>
            </a:r>
          </a:p>
          <a:p>
            <a:r>
              <a:rPr lang="en-GB" sz="3200" dirty="0"/>
              <a:t>GLOVER, I. (2013). Play as you learn: gamification as a technique for motivating learners. In: HERRINGTON, J, COUROS, A. and IRVINE, V., (Eds.) </a:t>
            </a:r>
            <a:r>
              <a:rPr lang="en-GB" sz="3200" i="1" dirty="0"/>
              <a:t>Proceedings of World Conference on Educational Multimedia, Hypermedia and Telecommunications 2013.</a:t>
            </a:r>
            <a:r>
              <a:rPr lang="en-GB" sz="3200" dirty="0"/>
              <a:t> Chesapeake, VA, AACE, 1999-2008.</a:t>
            </a:r>
          </a:p>
          <a:p>
            <a:r>
              <a:rPr lang="en-GB" sz="3200" dirty="0"/>
              <a:t>Kop, R. (2011). The challenges to </a:t>
            </a:r>
            <a:r>
              <a:rPr lang="en-GB" sz="3200" dirty="0" err="1"/>
              <a:t>connectivist</a:t>
            </a:r>
            <a:r>
              <a:rPr lang="en-GB" sz="3200" dirty="0"/>
              <a:t> learning on open online networks: Learning experiences during a massive open online course. </a:t>
            </a:r>
            <a:r>
              <a:rPr lang="en-GB" sz="3200" i="1" dirty="0"/>
              <a:t>The International Review of Research in Open and Distributed Learning</a:t>
            </a:r>
            <a:r>
              <a:rPr lang="en-GB" sz="3200" dirty="0"/>
              <a:t>, </a:t>
            </a:r>
            <a:r>
              <a:rPr lang="en-GB" sz="3200" i="1" dirty="0"/>
              <a:t>12</a:t>
            </a:r>
            <a:r>
              <a:rPr lang="en-GB" sz="3200" dirty="0"/>
              <a:t>(3), 19-38.</a:t>
            </a:r>
          </a:p>
          <a:p>
            <a:r>
              <a:rPr lang="en-GB" sz="3200" dirty="0" err="1"/>
              <a:t>Kramsch</a:t>
            </a:r>
            <a:r>
              <a:rPr lang="en-GB" sz="3200" dirty="0"/>
              <a:t>, C. J. (2009). </a:t>
            </a:r>
            <a:r>
              <a:rPr lang="en-GB" sz="3200" i="1" dirty="0"/>
              <a:t>The multilingual subject: What foreign language learners say about their experience and why it matters</a:t>
            </a:r>
            <a:r>
              <a:rPr lang="en-GB" sz="3200" dirty="0"/>
              <a:t>. Oxford: Oxford University Press.</a:t>
            </a:r>
          </a:p>
          <a:p>
            <a:r>
              <a:rPr lang="en-GB" sz="3200" dirty="0"/>
              <a:t>Michael, D. R., &amp; Chen, S. L. (2005). </a:t>
            </a:r>
            <a:r>
              <a:rPr lang="en-GB" sz="3200" i="1" dirty="0"/>
              <a:t>Serious games: Games that educate, train, and inform</a:t>
            </a:r>
            <a:r>
              <a:rPr lang="en-GB" sz="3200" dirty="0"/>
              <a:t>. Cincinnati, OH: </a:t>
            </a:r>
            <a:r>
              <a:rPr lang="en-GB" sz="3200" dirty="0" err="1"/>
              <a:t>Muska</a:t>
            </a:r>
            <a:r>
              <a:rPr lang="en-GB" sz="3200" dirty="0"/>
              <a:t> &amp; </a:t>
            </a:r>
            <a:r>
              <a:rPr lang="en-GB" sz="3200" dirty="0" err="1"/>
              <a:t>Lipman</a:t>
            </a:r>
            <a:r>
              <a:rPr lang="en-GB" sz="3200" dirty="0"/>
              <a:t>/Premier-Trade.</a:t>
            </a:r>
          </a:p>
          <a:p>
            <a:pPr marL="0" indent="0">
              <a:buNone/>
            </a:pPr>
            <a:endParaRPr lang="en-GB" sz="2900" dirty="0"/>
          </a:p>
          <a:p>
            <a:endParaRPr lang="en-GB" sz="2900" dirty="0"/>
          </a:p>
          <a:p>
            <a:endParaRPr lang="en-GB" sz="29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69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424217"/>
            <a:ext cx="8534400" cy="1507067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44" y="902324"/>
            <a:ext cx="11217978" cy="5275426"/>
          </a:xfrm>
        </p:spPr>
        <p:txBody>
          <a:bodyPr>
            <a:normAutofit fontScale="62500" lnSpcReduction="20000"/>
          </a:bodyPr>
          <a:lstStyle/>
          <a:p>
            <a:endParaRPr lang="en-GB" sz="2800" dirty="0"/>
          </a:p>
          <a:p>
            <a:endParaRPr lang="en-GB" sz="2800" dirty="0"/>
          </a:p>
          <a:p>
            <a:r>
              <a:rPr lang="en-GB" sz="3400" dirty="0"/>
              <a:t>Ryan, R. M., &amp; </a:t>
            </a:r>
            <a:r>
              <a:rPr lang="en-GB" sz="3400" dirty="0" err="1"/>
              <a:t>Deci</a:t>
            </a:r>
            <a:r>
              <a:rPr lang="en-GB" sz="3400" dirty="0"/>
              <a:t>, E. L. (2000a). Self-determination theory and the facilitation of intrinsic motivation, social development, and well-being. </a:t>
            </a:r>
            <a:r>
              <a:rPr lang="en-GB" sz="3400" i="1" dirty="0"/>
              <a:t>American psychologist</a:t>
            </a:r>
            <a:r>
              <a:rPr lang="en-GB" sz="3400" dirty="0"/>
              <a:t>, </a:t>
            </a:r>
            <a:r>
              <a:rPr lang="en-GB" sz="3400" i="1" dirty="0"/>
              <a:t>55</a:t>
            </a:r>
            <a:r>
              <a:rPr lang="en-GB" sz="3400" dirty="0"/>
              <a:t>(1), 68.</a:t>
            </a:r>
          </a:p>
          <a:p>
            <a:r>
              <a:rPr lang="en-GB" sz="3400" dirty="0"/>
              <a:t>Ryan, R. M., &amp; </a:t>
            </a:r>
            <a:r>
              <a:rPr lang="en-GB" sz="3400" dirty="0" err="1"/>
              <a:t>Deci</a:t>
            </a:r>
            <a:r>
              <a:rPr lang="en-GB" sz="3400" dirty="0"/>
              <a:t>, E. L. (2000b). Intrinsic and extrinsic motivations: Classic definitions and new directions. </a:t>
            </a:r>
            <a:r>
              <a:rPr lang="en-GB" sz="3400" i="1" dirty="0"/>
              <a:t>Contemporary educational psychology</a:t>
            </a:r>
            <a:r>
              <a:rPr lang="en-GB" sz="3400" dirty="0"/>
              <a:t>, </a:t>
            </a:r>
            <a:r>
              <a:rPr lang="en-GB" sz="3400" i="1" dirty="0"/>
              <a:t>25</a:t>
            </a:r>
            <a:r>
              <a:rPr lang="en-GB" sz="3400" dirty="0"/>
              <a:t>(1), 54-67.</a:t>
            </a:r>
          </a:p>
          <a:p>
            <a:r>
              <a:rPr lang="en-GB" sz="3400" dirty="0"/>
              <a:t>Skinner, B. F. (2016). </a:t>
            </a:r>
            <a:r>
              <a:rPr lang="en-GB" sz="3400" i="1" dirty="0"/>
              <a:t>The technology of teaching</a:t>
            </a:r>
            <a:r>
              <a:rPr lang="en-GB" sz="3400" dirty="0"/>
              <a:t>. Cambridge, MA: BF Skinner Foundation.</a:t>
            </a:r>
          </a:p>
          <a:p>
            <a:r>
              <a:rPr lang="en-GB" sz="3400" dirty="0"/>
              <a:t>Thorndike, E. L. (1898). Animal intelligence: an experimental study of the associative processes in animals. </a:t>
            </a:r>
            <a:r>
              <a:rPr lang="en-GB" sz="3400" i="1" dirty="0"/>
              <a:t>The Psychological Review: Monograph Supplements</a:t>
            </a:r>
            <a:r>
              <a:rPr lang="en-GB" sz="3400" dirty="0"/>
              <a:t>, </a:t>
            </a:r>
            <a:r>
              <a:rPr lang="en-GB" sz="3400" i="1" dirty="0"/>
              <a:t>2</a:t>
            </a:r>
            <a:r>
              <a:rPr lang="en-GB" sz="3400" dirty="0"/>
              <a:t>(4), i-109.</a:t>
            </a:r>
          </a:p>
          <a:p>
            <a:r>
              <a:rPr lang="en-GB" sz="3400" dirty="0"/>
              <a:t>Willingham, D. B., &amp; </a:t>
            </a:r>
            <a:r>
              <a:rPr lang="en-GB" sz="3400" dirty="0" err="1"/>
              <a:t>Goedert</a:t>
            </a:r>
            <a:r>
              <a:rPr lang="en-GB" sz="3400" dirty="0"/>
              <a:t>-Eschmann, K. (1999). The relation between implicit and explicit learning: Evidence for parallel development. </a:t>
            </a:r>
            <a:r>
              <a:rPr lang="en-GB" sz="3400" i="1" dirty="0"/>
              <a:t>Psychological Science</a:t>
            </a:r>
            <a:r>
              <a:rPr lang="en-GB" sz="3400" dirty="0"/>
              <a:t>, </a:t>
            </a:r>
            <a:r>
              <a:rPr lang="en-GB" sz="3400" i="1" dirty="0"/>
              <a:t>10</a:t>
            </a:r>
            <a:r>
              <a:rPr lang="en-GB" sz="3400" dirty="0"/>
              <a:t>(6), 531-534.</a:t>
            </a:r>
          </a:p>
          <a:p>
            <a:endParaRPr lang="en-GB" sz="3200" dirty="0"/>
          </a:p>
          <a:p>
            <a:pPr marL="0" indent="0">
              <a:buNone/>
            </a:pPr>
            <a:endParaRPr lang="en-GB" sz="2900" dirty="0"/>
          </a:p>
          <a:p>
            <a:endParaRPr lang="en-GB" sz="2900" dirty="0"/>
          </a:p>
          <a:p>
            <a:endParaRPr lang="en-GB" sz="29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10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A SERIOUS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1026007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Michael and Chen (2005) – games that are being used for an educational purpose. </a:t>
            </a:r>
          </a:p>
        </p:txBody>
      </p:sp>
    </p:spTree>
    <p:extLst>
      <p:ext uri="{BB962C8B-B14F-4D97-AF65-F5344CB8AC3E}">
        <p14:creationId xmlns:p14="http://schemas.microsoft.com/office/powerpoint/2010/main" val="202189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19560"/>
            <a:ext cx="5056188" cy="1775582"/>
          </a:xfrm>
        </p:spPr>
        <p:txBody>
          <a:bodyPr>
            <a:normAutofit/>
          </a:bodyPr>
          <a:lstStyle/>
          <a:p>
            <a:r>
              <a:rPr lang="en-GB" dirty="0"/>
              <a:t>Distinction between ‘playing games’ and ‘gaming’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4990874" cy="3615267"/>
          </a:xfrm>
        </p:spPr>
        <p:txBody>
          <a:bodyPr>
            <a:noAutofit/>
          </a:bodyPr>
          <a:lstStyle/>
          <a:p>
            <a:r>
              <a:rPr lang="en-GB" sz="2800" dirty="0"/>
              <a:t>Playing games online = Candy Crush, Farmville, Angry Birds, etc.</a:t>
            </a:r>
          </a:p>
          <a:p>
            <a:r>
              <a:rPr lang="en-GB" sz="2800" dirty="0"/>
              <a:t>Gaming = Serious competitive hobby, usually involving consoles and games with online battles/tournaments/  team exercises</a:t>
            </a:r>
          </a:p>
        </p:txBody>
      </p:sp>
      <p:pic>
        <p:nvPicPr>
          <p:cNvPr id="4" name="Picture 3" descr="&lt;strong&gt;Call of Duty&lt;/strong&gt;: Advanced Warfare Last vs Latest-Gen Consol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70" y="-43543"/>
            <a:ext cx="5961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0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Games used in a more ‘Serious’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1026007" cy="3615267"/>
          </a:xfrm>
        </p:spPr>
        <p:txBody>
          <a:bodyPr>
            <a:normAutofit fontScale="62500" lnSpcReduction="20000"/>
          </a:bodyPr>
          <a:lstStyle/>
          <a:p>
            <a:r>
              <a:rPr lang="en-GB" sz="4800" dirty="0"/>
              <a:t> FPS – First person shooters, e.g., </a:t>
            </a:r>
            <a:r>
              <a:rPr lang="en-GB" sz="4800" dirty="0" err="1"/>
              <a:t>CoD</a:t>
            </a:r>
            <a:r>
              <a:rPr lang="en-GB" sz="4800" dirty="0"/>
              <a:t>, Halo, which have a multiplayer component. </a:t>
            </a:r>
          </a:p>
          <a:p>
            <a:r>
              <a:rPr lang="en-GB" sz="4800" dirty="0"/>
              <a:t>MMORPGs (for instance, World of </a:t>
            </a:r>
            <a:r>
              <a:rPr lang="en-GB" sz="4800" dirty="0" err="1"/>
              <a:t>Warcaft</a:t>
            </a:r>
            <a:r>
              <a:rPr lang="en-GB" sz="4800" dirty="0"/>
              <a:t>, </a:t>
            </a:r>
            <a:r>
              <a:rPr lang="en-GB" sz="4800" dirty="0" err="1" smtClean="0"/>
              <a:t>Everquest</a:t>
            </a:r>
            <a:r>
              <a:rPr lang="en-GB" sz="4800" dirty="0" smtClean="0"/>
              <a:t>)</a:t>
            </a:r>
          </a:p>
          <a:p>
            <a:r>
              <a:rPr lang="en-GB" sz="4800" dirty="0" smtClean="0"/>
              <a:t>RTS (E.g., </a:t>
            </a:r>
            <a:r>
              <a:rPr lang="en-GB" sz="4800" dirty="0" err="1" smtClean="0"/>
              <a:t>Starcraft</a:t>
            </a:r>
            <a:r>
              <a:rPr lang="en-GB" sz="4800" smtClean="0"/>
              <a:t>)</a:t>
            </a:r>
            <a:endParaRPr lang="en-GB" sz="4800" dirty="0"/>
          </a:p>
          <a:p>
            <a:r>
              <a:rPr lang="en-GB" sz="4800" dirty="0"/>
              <a:t>Minecraft (for instance, the GUINEVERE Project)</a:t>
            </a:r>
          </a:p>
          <a:p>
            <a:r>
              <a:rPr lang="en-GB" sz="4800" dirty="0"/>
              <a:t>Augmented realities (e.g., Pokémon Go)</a:t>
            </a:r>
          </a:p>
        </p:txBody>
      </p:sp>
    </p:spTree>
    <p:extLst>
      <p:ext uri="{BB962C8B-B14F-4D97-AF65-F5344CB8AC3E}">
        <p14:creationId xmlns:p14="http://schemas.microsoft.com/office/powerpoint/2010/main" val="388630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Affordances of online video games for SG purposes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1158743" cy="3615267"/>
          </a:xfrm>
        </p:spPr>
        <p:txBody>
          <a:bodyPr>
            <a:normAutofit/>
          </a:bodyPr>
          <a:lstStyle/>
          <a:p>
            <a:r>
              <a:rPr lang="en-GB" sz="2800" dirty="0"/>
              <a:t>Substantial positive reinforcement – rewards, levelling up, new weapons, etc. (see Skinner, 2016; Glover, 2013)</a:t>
            </a:r>
          </a:p>
          <a:p>
            <a:r>
              <a:rPr lang="en-GB" sz="2800" dirty="0"/>
              <a:t>Synchronicity (</a:t>
            </a:r>
            <a:r>
              <a:rPr lang="en-GB" sz="2800" dirty="0" err="1"/>
              <a:t>Elverdam</a:t>
            </a:r>
            <a:r>
              <a:rPr lang="en-GB" sz="2800" dirty="0"/>
              <a:t> and </a:t>
            </a:r>
            <a:r>
              <a:rPr lang="en-GB" sz="2800" dirty="0" err="1"/>
              <a:t>Aarseth</a:t>
            </a:r>
            <a:r>
              <a:rPr lang="en-GB" sz="2800" dirty="0"/>
              <a:t>, 2007)</a:t>
            </a:r>
          </a:p>
          <a:p>
            <a:r>
              <a:rPr lang="en-GB" sz="2800" dirty="0" err="1"/>
              <a:t>Translanguaging</a:t>
            </a:r>
            <a:r>
              <a:rPr lang="en-GB" sz="2800" dirty="0"/>
              <a:t> (see Choudhury, 2017)</a:t>
            </a:r>
          </a:p>
          <a:p>
            <a:r>
              <a:rPr lang="en-GB" sz="2800" dirty="0"/>
              <a:t>Communicative drive (Dickey, 2007)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230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42932"/>
            <a:ext cx="6224588" cy="1507067"/>
          </a:xfrm>
        </p:spPr>
        <p:txBody>
          <a:bodyPr>
            <a:normAutofit fontScale="90000"/>
          </a:bodyPr>
          <a:lstStyle/>
          <a:p>
            <a:r>
              <a:rPr lang="en-GB" dirty="0"/>
              <a:t>What Motivates students to participate in  sg?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4838474" cy="3615267"/>
          </a:xfrm>
        </p:spPr>
        <p:txBody>
          <a:bodyPr>
            <a:noAutofit/>
          </a:bodyPr>
          <a:lstStyle/>
          <a:p>
            <a:r>
              <a:rPr lang="en-GB" sz="2400" dirty="0"/>
              <a:t>Extrinsic motivation. Lots of it. (Glover, 2013)</a:t>
            </a:r>
          </a:p>
          <a:p>
            <a:r>
              <a:rPr lang="en-GB" sz="2400" dirty="0"/>
              <a:t>Positive praise, negative reinforcement (Skinner, 2016)</a:t>
            </a:r>
          </a:p>
          <a:p>
            <a:r>
              <a:rPr lang="en-GB" sz="2400" dirty="0"/>
              <a:t>Law of Effect (Thorndike, 1898)</a:t>
            </a:r>
          </a:p>
          <a:p>
            <a:r>
              <a:rPr lang="en-GB" sz="2400" dirty="0"/>
              <a:t> Instrumental motivation (Gardner and </a:t>
            </a:r>
            <a:r>
              <a:rPr lang="en-GB" sz="2400" dirty="0" err="1"/>
              <a:t>Mcintyre</a:t>
            </a:r>
            <a:r>
              <a:rPr lang="en-GB" sz="2400" dirty="0"/>
              <a:t>, 1991</a:t>
            </a:r>
            <a:r>
              <a:rPr lang="en-GB" sz="3200" dirty="0"/>
              <a:t>)</a:t>
            </a:r>
          </a:p>
        </p:txBody>
      </p:sp>
      <p:pic>
        <p:nvPicPr>
          <p:cNvPr id="4" name="Picture 3" descr="&lt;strong&gt;Halo 5&lt;/strong&gt;: Guardians To Deliver on The Promise of The &lt;strong&gt;Halo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57" y="0"/>
            <a:ext cx="4869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4213157" cy="1507067"/>
          </a:xfrm>
        </p:spPr>
        <p:txBody>
          <a:bodyPr>
            <a:normAutofit fontScale="90000"/>
          </a:bodyPr>
          <a:lstStyle/>
          <a:p>
            <a:r>
              <a:rPr lang="en-GB" dirty="0"/>
              <a:t>Issues with that WORKING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78" y="590433"/>
            <a:ext cx="4891945" cy="3615267"/>
          </a:xfrm>
        </p:spPr>
        <p:txBody>
          <a:bodyPr>
            <a:noAutofit/>
          </a:bodyPr>
          <a:lstStyle/>
          <a:p>
            <a:r>
              <a:rPr lang="en-GB" sz="2400" dirty="0"/>
              <a:t>Key ideal learner self theories (</a:t>
            </a:r>
            <a:r>
              <a:rPr lang="en-GB" sz="2400" dirty="0" err="1"/>
              <a:t>Dörnyei</a:t>
            </a:r>
            <a:r>
              <a:rPr lang="en-GB" sz="2400" dirty="0"/>
              <a:t>, 2009; </a:t>
            </a:r>
            <a:r>
              <a:rPr lang="en-GB" sz="2400" dirty="0" err="1"/>
              <a:t>Kramsch</a:t>
            </a:r>
            <a:r>
              <a:rPr lang="en-GB" sz="2400" dirty="0"/>
              <a:t>, 2009)infer that integration is a key motivating factor for gamers.</a:t>
            </a:r>
          </a:p>
          <a:p>
            <a:r>
              <a:rPr lang="en-GB" sz="2400" dirty="0"/>
              <a:t>Learners possibly motivated more by the game.</a:t>
            </a:r>
          </a:p>
          <a:p>
            <a:r>
              <a:rPr lang="en-GB" sz="2400" dirty="0"/>
              <a:t>Any integration or language learning may actually be implicit.</a:t>
            </a:r>
          </a:p>
        </p:txBody>
      </p:sp>
      <p:pic>
        <p:nvPicPr>
          <p:cNvPr id="4" name="Picture 3" descr="Brandsdistribution firma la linea di intimo maschil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10" y="0"/>
            <a:ext cx="6699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Ryan &amp; DECI (2000a.; 2000B.):</a:t>
            </a:r>
            <a:br>
              <a:rPr lang="en-GB" dirty="0"/>
            </a:br>
            <a:r>
              <a:rPr lang="en-GB" dirty="0"/>
              <a:t>Self-determination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564359" cy="3615267"/>
          </a:xfrm>
        </p:spPr>
        <p:txBody>
          <a:bodyPr>
            <a:normAutofit/>
          </a:bodyPr>
          <a:lstStyle/>
          <a:p>
            <a:r>
              <a:rPr lang="en-GB" sz="3200" dirty="0"/>
              <a:t>Scale of motivation going from intrinsic to extrinsic</a:t>
            </a:r>
          </a:p>
          <a:p>
            <a:r>
              <a:rPr lang="en-GB" sz="3200" dirty="0"/>
              <a:t>A rebellious self</a:t>
            </a:r>
          </a:p>
          <a:p>
            <a:r>
              <a:rPr lang="en-GB" sz="3200" dirty="0"/>
              <a:t>Relatedness, feelings of competence, reduced performance anxiety</a:t>
            </a:r>
          </a:p>
          <a:p>
            <a:r>
              <a:rPr lang="en-GB" sz="3200" dirty="0"/>
              <a:t>Even fits if it is assumed that synchronicity is a motivating affordance</a:t>
            </a:r>
          </a:p>
        </p:txBody>
      </p:sp>
    </p:spTree>
    <p:extLst>
      <p:ext uri="{BB962C8B-B14F-4D97-AF65-F5344CB8AC3E}">
        <p14:creationId xmlns:p14="http://schemas.microsoft.com/office/powerpoint/2010/main" val="13964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hunches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173008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TBC, but initial thoughts suggest: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Learners in an SG environment appear to align language learning with targets that exist within the game.</a:t>
            </a:r>
          </a:p>
          <a:p>
            <a:r>
              <a:rPr lang="en-GB" sz="2400" dirty="0"/>
              <a:t>Synchronicity (as opposed to the </a:t>
            </a:r>
            <a:r>
              <a:rPr lang="en-GB" sz="2400" dirty="0" err="1"/>
              <a:t>asynchronicity</a:t>
            </a:r>
            <a:r>
              <a:rPr lang="en-GB" sz="2400" dirty="0"/>
              <a:t> of CMC), may lead to reduced performance anxiety, a greater level of </a:t>
            </a:r>
            <a:r>
              <a:rPr lang="en-GB" sz="2400" dirty="0" err="1"/>
              <a:t>telecollaboration</a:t>
            </a:r>
            <a:r>
              <a:rPr lang="en-GB" sz="2400" dirty="0"/>
              <a:t> and a stronger sense of relatedness as teams bond within the game.</a:t>
            </a:r>
          </a:p>
          <a:p>
            <a:r>
              <a:rPr lang="en-GB" sz="2400" dirty="0"/>
              <a:t>Intrinsic motivation, initially, may be driven by the game, but might later be about learning the language, as a way of enhancing performance in the gaming space.</a:t>
            </a:r>
          </a:p>
        </p:txBody>
      </p:sp>
    </p:spTree>
    <p:extLst>
      <p:ext uri="{BB962C8B-B14F-4D97-AF65-F5344CB8AC3E}">
        <p14:creationId xmlns:p14="http://schemas.microsoft.com/office/powerpoint/2010/main" val="2456363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838</TotalTime>
  <Words>1249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Slice</vt:lpstr>
      <vt:lpstr>PowerPoint Presentation</vt:lpstr>
      <vt:lpstr>DEFINITION OF A SERIOUS GAME</vt:lpstr>
      <vt:lpstr>Distinction between ‘playing games’ and ‘gaming’</vt:lpstr>
      <vt:lpstr>Examples of Games used in a more ‘Serious’ way</vt:lpstr>
      <vt:lpstr>Key Affordances of online video games for SG purposes </vt:lpstr>
      <vt:lpstr>What Motivates students to participate in  sg?</vt:lpstr>
      <vt:lpstr>Issues with that WORKING PARADIGM</vt:lpstr>
      <vt:lpstr>Ryan &amp; DECI (2000a.; 2000B.): Self-determination theory</vt:lpstr>
      <vt:lpstr>Possible hunches</vt:lpstr>
      <vt:lpstr>RESEARCH questions going forward</vt:lpstr>
      <vt:lpstr>1. Why implicit learning?</vt:lpstr>
      <vt:lpstr>2. The debate about gender</vt:lpstr>
      <vt:lpstr>Coming soon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Self-aware self connection</dc:title>
  <dc:creator>Chris Timothy McGuirk</dc:creator>
  <cp:lastModifiedBy>Chris Timothy McGuirk</cp:lastModifiedBy>
  <cp:revision>75</cp:revision>
  <dcterms:created xsi:type="dcterms:W3CDTF">2018-02-06T12:47:09Z</dcterms:created>
  <dcterms:modified xsi:type="dcterms:W3CDTF">2018-05-23T04:49:39Z</dcterms:modified>
</cp:coreProperties>
</file>