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257" r:id="rId3"/>
    <p:sldId id="258" r:id="rId4"/>
    <p:sldId id="259" r:id="rId5"/>
    <p:sldId id="260" r:id="rId6"/>
    <p:sldId id="274" r:id="rId7"/>
    <p:sldId id="278" r:id="rId8"/>
    <p:sldId id="267" r:id="rId9"/>
    <p:sldId id="262" r:id="rId10"/>
    <p:sldId id="263" r:id="rId11"/>
    <p:sldId id="265" r:id="rId12"/>
    <p:sldId id="264" r:id="rId13"/>
    <p:sldId id="268" r:id="rId14"/>
    <p:sldId id="269" r:id="rId15"/>
    <p:sldId id="270" r:id="rId16"/>
    <p:sldId id="271" r:id="rId17"/>
    <p:sldId id="272" r:id="rId18"/>
    <p:sldId id="277"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94595" autoAdjust="0"/>
  </p:normalViewPr>
  <p:slideViewPr>
    <p:cSldViewPr snapToGrid="0" snapToObjects="1">
      <p:cViewPr varScale="1">
        <p:scale>
          <a:sx n="79" d="100"/>
          <a:sy n="79" d="100"/>
        </p:scale>
        <p:origin x="108"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1" d="100"/>
          <a:sy n="51" d="100"/>
        </p:scale>
        <p:origin x="-198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51FCB8-C669-4888-AB57-82A308DDFEDD}" type="datetimeFigureOut">
              <a:rPr lang="en-GB" smtClean="0"/>
              <a:t>25/09/2018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4070AE-F727-4AC6-866D-19E87E713460}" type="slidenum">
              <a:rPr lang="en-GB" smtClean="0"/>
              <a:t>‹#›</a:t>
            </a:fld>
            <a:endParaRPr lang="en-GB"/>
          </a:p>
        </p:txBody>
      </p:sp>
    </p:spTree>
    <p:extLst>
      <p:ext uri="{BB962C8B-B14F-4D97-AF65-F5344CB8AC3E}">
        <p14:creationId xmlns:p14="http://schemas.microsoft.com/office/powerpoint/2010/main" val="2346847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a:t>
            </a:r>
            <a:r>
              <a:rPr lang="en-US" baseline="0" dirty="0" smtClean="0"/>
              <a:t> through who you are.  What work you have made, </a:t>
            </a:r>
            <a:r>
              <a:rPr lang="en-US" baseline="0" dirty="0" err="1" smtClean="0"/>
              <a:t>Crapston</a:t>
            </a:r>
            <a:r>
              <a:rPr lang="en-US" baseline="0" dirty="0" smtClean="0"/>
              <a:t> Villas, Pond Life, </a:t>
            </a:r>
            <a:r>
              <a:rPr lang="en-US" baseline="0" dirty="0" err="1" smtClean="0"/>
              <a:t>Peppa</a:t>
            </a:r>
            <a:r>
              <a:rPr lang="en-US" baseline="0" dirty="0" smtClean="0"/>
              <a:t> Pig and Ben and Holly’s Little Kingdom.  </a:t>
            </a:r>
            <a:endParaRPr lang="en-US" dirty="0"/>
          </a:p>
        </p:txBody>
      </p:sp>
      <p:sp>
        <p:nvSpPr>
          <p:cNvPr id="4" name="Slide Number Placeholder 3"/>
          <p:cNvSpPr>
            <a:spLocks noGrp="1"/>
          </p:cNvSpPr>
          <p:nvPr>
            <p:ph type="sldNum" sz="quarter" idx="10"/>
          </p:nvPr>
        </p:nvSpPr>
        <p:spPr/>
        <p:txBody>
          <a:bodyPr/>
          <a:lstStyle/>
          <a:p>
            <a:fld id="{424070AE-F727-4AC6-866D-19E87E713460}" type="slidenum">
              <a:rPr lang="en-GB" smtClean="0"/>
              <a:t>2</a:t>
            </a:fld>
            <a:endParaRPr lang="en-GB"/>
          </a:p>
        </p:txBody>
      </p:sp>
    </p:spTree>
    <p:extLst>
      <p:ext uri="{BB962C8B-B14F-4D97-AF65-F5344CB8AC3E}">
        <p14:creationId xmlns:p14="http://schemas.microsoft.com/office/powerpoint/2010/main" val="3380043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4070AE-F727-4AC6-866D-19E87E713460}" type="slidenum">
              <a:rPr lang="en-GB" smtClean="0"/>
              <a:t>14</a:t>
            </a:fld>
            <a:endParaRPr lang="en-GB"/>
          </a:p>
        </p:txBody>
      </p:sp>
    </p:spTree>
    <p:extLst>
      <p:ext uri="{BB962C8B-B14F-4D97-AF65-F5344CB8AC3E}">
        <p14:creationId xmlns:p14="http://schemas.microsoft.com/office/powerpoint/2010/main" val="1458380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24070AE-F727-4AC6-866D-19E87E713460}" type="slidenum">
              <a:rPr lang="en-GB" smtClean="0"/>
              <a:t>3</a:t>
            </a:fld>
            <a:endParaRPr lang="en-GB"/>
          </a:p>
        </p:txBody>
      </p:sp>
    </p:spTree>
    <p:extLst>
      <p:ext uri="{BB962C8B-B14F-4D97-AF65-F5344CB8AC3E}">
        <p14:creationId xmlns:p14="http://schemas.microsoft.com/office/powerpoint/2010/main" val="307270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it might</a:t>
            </a:r>
            <a:r>
              <a:rPr lang="en-US" baseline="0" dirty="0" smtClean="0"/>
              <a:t> appear that on the face of it, earlier shows were more revolutionary.  I love Lucy or the Mary Tyler Moore Show.</a:t>
            </a:r>
            <a:endParaRPr lang="en-US" dirty="0"/>
          </a:p>
        </p:txBody>
      </p:sp>
      <p:sp>
        <p:nvSpPr>
          <p:cNvPr id="4" name="Slide Number Placeholder 3"/>
          <p:cNvSpPr>
            <a:spLocks noGrp="1"/>
          </p:cNvSpPr>
          <p:nvPr>
            <p:ph type="sldNum" sz="quarter" idx="10"/>
          </p:nvPr>
        </p:nvSpPr>
        <p:spPr/>
        <p:txBody>
          <a:bodyPr/>
          <a:lstStyle/>
          <a:p>
            <a:fld id="{424070AE-F727-4AC6-866D-19E87E713460}" type="slidenum">
              <a:rPr lang="en-GB" smtClean="0"/>
              <a:t>5</a:t>
            </a:fld>
            <a:endParaRPr lang="en-GB"/>
          </a:p>
        </p:txBody>
      </p:sp>
    </p:spTree>
    <p:extLst>
      <p:ext uri="{BB962C8B-B14F-4D97-AF65-F5344CB8AC3E}">
        <p14:creationId xmlns:p14="http://schemas.microsoft.com/office/powerpoint/2010/main" val="2037020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it might</a:t>
            </a:r>
            <a:r>
              <a:rPr lang="en-US" baseline="0" dirty="0" smtClean="0"/>
              <a:t> appear that on the face of it, earlier shows were more revolutionary.  I love Lucy or the Mary Tyler Moore Show.</a:t>
            </a:r>
            <a:endParaRPr lang="en-US" dirty="0"/>
          </a:p>
        </p:txBody>
      </p:sp>
      <p:sp>
        <p:nvSpPr>
          <p:cNvPr id="4" name="Slide Number Placeholder 3"/>
          <p:cNvSpPr>
            <a:spLocks noGrp="1"/>
          </p:cNvSpPr>
          <p:nvPr>
            <p:ph type="sldNum" sz="quarter" idx="10"/>
          </p:nvPr>
        </p:nvSpPr>
        <p:spPr/>
        <p:txBody>
          <a:bodyPr/>
          <a:lstStyle/>
          <a:p>
            <a:fld id="{424070AE-F727-4AC6-866D-19E87E713460}" type="slidenum">
              <a:rPr lang="en-GB" smtClean="0"/>
              <a:t>7</a:t>
            </a:fld>
            <a:endParaRPr lang="en-GB"/>
          </a:p>
        </p:txBody>
      </p:sp>
    </p:spTree>
    <p:extLst>
      <p:ext uri="{BB962C8B-B14F-4D97-AF65-F5344CB8AC3E}">
        <p14:creationId xmlns:p14="http://schemas.microsoft.com/office/powerpoint/2010/main" val="2037020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one thing in common here.  All</a:t>
            </a:r>
            <a:r>
              <a:rPr lang="en-US" baseline="0" dirty="0" smtClean="0"/>
              <a:t> the characters are women and primarily mothers.</a:t>
            </a:r>
            <a:endParaRPr lang="en-US" dirty="0"/>
          </a:p>
        </p:txBody>
      </p:sp>
      <p:sp>
        <p:nvSpPr>
          <p:cNvPr id="4" name="Slide Number Placeholder 3"/>
          <p:cNvSpPr>
            <a:spLocks noGrp="1"/>
          </p:cNvSpPr>
          <p:nvPr>
            <p:ph type="sldNum" sz="quarter" idx="10"/>
          </p:nvPr>
        </p:nvSpPr>
        <p:spPr/>
        <p:txBody>
          <a:bodyPr/>
          <a:lstStyle/>
          <a:p>
            <a:fld id="{424070AE-F727-4AC6-866D-19E87E713460}" type="slidenum">
              <a:rPr lang="en-GB" smtClean="0"/>
              <a:t>9</a:t>
            </a:fld>
            <a:endParaRPr lang="en-GB"/>
          </a:p>
        </p:txBody>
      </p:sp>
    </p:spTree>
    <p:extLst>
      <p:ext uri="{BB962C8B-B14F-4D97-AF65-F5344CB8AC3E}">
        <p14:creationId xmlns:p14="http://schemas.microsoft.com/office/powerpoint/2010/main" val="3896684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4070AE-F727-4AC6-866D-19E87E713460}" type="slidenum">
              <a:rPr lang="en-GB" smtClean="0"/>
              <a:t>10</a:t>
            </a:fld>
            <a:endParaRPr lang="en-GB"/>
          </a:p>
        </p:txBody>
      </p:sp>
    </p:spTree>
    <p:extLst>
      <p:ext uri="{BB962C8B-B14F-4D97-AF65-F5344CB8AC3E}">
        <p14:creationId xmlns:p14="http://schemas.microsoft.com/office/powerpoint/2010/main" val="535333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seemingly innovative character like</a:t>
            </a:r>
            <a:r>
              <a:rPr lang="en-US" baseline="0" dirty="0" smtClean="0"/>
              <a:t> Mary Tyler Moore, who was seen to be incredibly revolutionary at the time maybe wasn’t so revolutionary according to Linda </a:t>
            </a:r>
            <a:r>
              <a:rPr lang="en-US" baseline="0" dirty="0" err="1" smtClean="0"/>
              <a:t>Artel</a:t>
            </a:r>
            <a:r>
              <a:rPr lang="en-US" baseline="0" dirty="0" smtClean="0"/>
              <a:t> and Susan </a:t>
            </a:r>
            <a:r>
              <a:rPr lang="en-US" baseline="0" dirty="0" err="1" smtClean="0"/>
              <a:t>Weingraf</a:t>
            </a:r>
            <a:r>
              <a:rPr lang="en-US" baseline="0" dirty="0" smtClean="0"/>
              <a:t>.  Laura also felt the way forward for women film makers was to embrace a more independent way of working so women weren’t dependent on the main steam system</a:t>
            </a:r>
            <a:endParaRPr lang="en-US" dirty="0"/>
          </a:p>
        </p:txBody>
      </p:sp>
      <p:sp>
        <p:nvSpPr>
          <p:cNvPr id="4" name="Slide Number Placeholder 3"/>
          <p:cNvSpPr>
            <a:spLocks noGrp="1"/>
          </p:cNvSpPr>
          <p:nvPr>
            <p:ph type="sldNum" sz="quarter" idx="10"/>
          </p:nvPr>
        </p:nvSpPr>
        <p:spPr/>
        <p:txBody>
          <a:bodyPr/>
          <a:lstStyle/>
          <a:p>
            <a:fld id="{424070AE-F727-4AC6-866D-19E87E713460}" type="slidenum">
              <a:rPr lang="en-GB" smtClean="0"/>
              <a:t>11</a:t>
            </a:fld>
            <a:endParaRPr lang="en-GB"/>
          </a:p>
        </p:txBody>
      </p:sp>
    </p:spTree>
    <p:extLst>
      <p:ext uri="{BB962C8B-B14F-4D97-AF65-F5344CB8AC3E}">
        <p14:creationId xmlns:p14="http://schemas.microsoft.com/office/powerpoint/2010/main" val="3863100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most of us</a:t>
            </a:r>
            <a:r>
              <a:rPr lang="en-US" baseline="0" dirty="0" smtClean="0"/>
              <a:t> think that society has moved on from the seventies?  Are we still living in the same roles?  Are their more opportunities for women?  Do women have more freedom and more options? If you look around you at the people and families you know.  Are the mothers like this? </a:t>
            </a:r>
            <a:r>
              <a:rPr lang="en-US" baseline="0" dirty="0" err="1" smtClean="0"/>
              <a:t>i.e</a:t>
            </a:r>
            <a:r>
              <a:rPr lang="en-US" baseline="0" dirty="0" smtClean="0"/>
              <a:t> stay at home mums, calm, patient and sexual.</a:t>
            </a:r>
            <a:endParaRPr lang="en-US" dirty="0"/>
          </a:p>
        </p:txBody>
      </p:sp>
      <p:sp>
        <p:nvSpPr>
          <p:cNvPr id="4" name="Slide Number Placeholder 3"/>
          <p:cNvSpPr>
            <a:spLocks noGrp="1"/>
          </p:cNvSpPr>
          <p:nvPr>
            <p:ph type="sldNum" sz="quarter" idx="10"/>
          </p:nvPr>
        </p:nvSpPr>
        <p:spPr/>
        <p:txBody>
          <a:bodyPr/>
          <a:lstStyle/>
          <a:p>
            <a:fld id="{424070AE-F727-4AC6-866D-19E87E713460}" type="slidenum">
              <a:rPr lang="en-GB" smtClean="0"/>
              <a:t>12</a:t>
            </a:fld>
            <a:endParaRPr lang="en-GB"/>
          </a:p>
        </p:txBody>
      </p:sp>
    </p:spTree>
    <p:extLst>
      <p:ext uri="{BB962C8B-B14F-4D97-AF65-F5344CB8AC3E}">
        <p14:creationId xmlns:p14="http://schemas.microsoft.com/office/powerpoint/2010/main" val="2773061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these</a:t>
            </a:r>
            <a:r>
              <a:rPr lang="en-US" baseline="0" dirty="0" smtClean="0"/>
              <a:t> women created images using their own voices.  These were created using female voices.  These weren’t stories about women created by men but stories about women by women.</a:t>
            </a:r>
            <a:endParaRPr lang="en-US" dirty="0"/>
          </a:p>
        </p:txBody>
      </p:sp>
      <p:sp>
        <p:nvSpPr>
          <p:cNvPr id="4" name="Slide Number Placeholder 3"/>
          <p:cNvSpPr>
            <a:spLocks noGrp="1"/>
          </p:cNvSpPr>
          <p:nvPr>
            <p:ph type="sldNum" sz="quarter" idx="10"/>
          </p:nvPr>
        </p:nvSpPr>
        <p:spPr/>
        <p:txBody>
          <a:bodyPr/>
          <a:lstStyle/>
          <a:p>
            <a:fld id="{424070AE-F727-4AC6-866D-19E87E713460}" type="slidenum">
              <a:rPr lang="en-GB" smtClean="0"/>
              <a:t>13</a:t>
            </a:fld>
            <a:endParaRPr lang="en-GB"/>
          </a:p>
        </p:txBody>
      </p:sp>
    </p:spTree>
    <p:extLst>
      <p:ext uri="{BB962C8B-B14F-4D97-AF65-F5344CB8AC3E}">
        <p14:creationId xmlns:p14="http://schemas.microsoft.com/office/powerpoint/2010/main" val="2646474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D63F678-DA49-7D49-B4AC-FD27C48C03E5}"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6378B-5ACF-E043-A5B8-C6C09FF583D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D63F678-DA49-7D49-B4AC-FD27C48C03E5}"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6378B-5ACF-E043-A5B8-C6C09FF583D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D63F678-DA49-7D49-B4AC-FD27C48C03E5}"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6378B-5ACF-E043-A5B8-C6C09FF583D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D63F678-DA49-7D49-B4AC-FD27C48C03E5}"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6378B-5ACF-E043-A5B8-C6C09FF583D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D63F678-DA49-7D49-B4AC-FD27C48C03E5}"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6378B-5ACF-E043-A5B8-C6C09FF583D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D63F678-DA49-7D49-B4AC-FD27C48C03E5}"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6378B-5ACF-E043-A5B8-C6C09FF583D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D63F678-DA49-7D49-B4AC-FD27C48C03E5}" type="datetimeFigureOut">
              <a:rPr lang="en-US" smtClean="0"/>
              <a:t>9/25/2018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A6378B-5ACF-E043-A5B8-C6C09FF583D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D63F678-DA49-7D49-B4AC-FD27C48C03E5}" type="datetimeFigureOut">
              <a:rPr lang="en-US" smtClean="0"/>
              <a:t>9/25/2018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A6378B-5ACF-E043-A5B8-C6C09FF583D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3F678-DA49-7D49-B4AC-FD27C48C03E5}" type="datetimeFigureOut">
              <a:rPr lang="en-US" smtClean="0"/>
              <a:t>9/25/2018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6378B-5ACF-E043-A5B8-C6C09FF583D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63F678-DA49-7D49-B4AC-FD27C48C03E5}"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6378B-5ACF-E043-A5B8-C6C09FF583D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63F678-DA49-7D49-B4AC-FD27C48C03E5}"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A6378B-5ACF-E043-A5B8-C6C09FF583D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3F678-DA49-7D49-B4AC-FD27C48C03E5}" type="datetimeFigureOut">
              <a:rPr lang="en-US" smtClean="0"/>
              <a:t>9/25/2018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6378B-5ACF-E043-A5B8-C6C09FF583D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Women </a:t>
            </a:r>
            <a:r>
              <a:rPr lang="en-US" smtClean="0"/>
              <a:t>are funny</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5636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Voice of Reason</a:t>
            </a:r>
            <a:endParaRPr lang="en-GB" dirty="0"/>
          </a:p>
        </p:txBody>
      </p:sp>
      <p:sp>
        <p:nvSpPr>
          <p:cNvPr id="3" name="Content Placeholder 2"/>
          <p:cNvSpPr>
            <a:spLocks noGrp="1"/>
          </p:cNvSpPr>
          <p:nvPr>
            <p:ph idx="1"/>
          </p:nvPr>
        </p:nvSpPr>
        <p:spPr>
          <a:xfrm>
            <a:off x="4051209" y="1775141"/>
            <a:ext cx="4658076" cy="4525963"/>
          </a:xfrm>
        </p:spPr>
        <p:txBody>
          <a:bodyPr>
            <a:normAutofit fontScale="92500" lnSpcReduction="20000"/>
          </a:bodyPr>
          <a:lstStyle/>
          <a:p>
            <a:pPr marL="0" indent="0" algn="just">
              <a:buNone/>
            </a:pPr>
            <a:r>
              <a:rPr lang="en-US" dirty="0" smtClean="0"/>
              <a:t>In all animated adult cartoons the straight role is played by a woman.</a:t>
            </a:r>
          </a:p>
          <a:p>
            <a:pPr marL="0" indent="0" algn="just">
              <a:buNone/>
            </a:pPr>
            <a:endParaRPr lang="en-US" dirty="0"/>
          </a:p>
          <a:p>
            <a:pPr marL="0" indent="0" algn="just">
              <a:buNone/>
            </a:pPr>
            <a:r>
              <a:rPr lang="en-US" dirty="0" smtClean="0"/>
              <a:t>The character is usually competent and often motherly.</a:t>
            </a:r>
          </a:p>
          <a:p>
            <a:pPr marL="0" indent="0" algn="just">
              <a:buNone/>
            </a:pPr>
            <a:endParaRPr lang="en-US" dirty="0" smtClean="0"/>
          </a:p>
          <a:p>
            <a:pPr marL="0" indent="0" algn="just">
              <a:buNone/>
            </a:pPr>
            <a:r>
              <a:rPr lang="en-US" dirty="0" smtClean="0"/>
              <a:t>Where are the funny and flawed women characters? </a:t>
            </a:r>
          </a:p>
        </p:txBody>
      </p:sp>
      <p:pic>
        <p:nvPicPr>
          <p:cNvPr id="4" name="Picture 3" descr="Crapston Villas 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2552" y="2125902"/>
            <a:ext cx="3187660" cy="3085225"/>
          </a:xfrm>
          <a:prstGeom prst="rect">
            <a:avLst/>
          </a:prstGeom>
        </p:spPr>
      </p:pic>
    </p:spTree>
    <p:extLst>
      <p:ext uri="{BB962C8B-B14F-4D97-AF65-F5344CB8AC3E}">
        <p14:creationId xmlns:p14="http://schemas.microsoft.com/office/powerpoint/2010/main" val="272242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1-29 at 15.59.51.png"/>
          <p:cNvPicPr>
            <a:picLocks noChangeAspect="1"/>
          </p:cNvPicPr>
          <p:nvPr/>
        </p:nvPicPr>
        <p:blipFill>
          <a:blip r:embed="rId3">
            <a:alphaModFix/>
            <a:extLst>
              <a:ext uri="{28A0092B-C50C-407E-A947-70E740481C1C}">
                <a14:useLocalDpi xmlns:a14="http://schemas.microsoft.com/office/drawing/2010/main"/>
              </a:ext>
            </a:extLst>
          </a:blip>
          <a:stretch>
            <a:fillRect/>
          </a:stretch>
        </p:blipFill>
        <p:spPr>
          <a:xfrm>
            <a:off x="282038" y="2126617"/>
            <a:ext cx="3290458" cy="25787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457200" y="0"/>
            <a:ext cx="8229600" cy="1517117"/>
          </a:xfrm>
          <a:effectLst>
            <a:outerShdw blurRad="50800" dist="38100" dir="16200000" rotWithShape="0">
              <a:prstClr val="black">
                <a:alpha val="40000"/>
              </a:prstClr>
            </a:outerShdw>
          </a:effectLst>
        </p:spPr>
        <p:txBody>
          <a:bodyPr>
            <a:normAutofit/>
          </a:bodyPr>
          <a:lstStyle/>
          <a:p>
            <a:r>
              <a:rPr lang="en-US" sz="2800" dirty="0" smtClean="0"/>
              <a:t>Have we progressed since Laura </a:t>
            </a:r>
            <a:r>
              <a:rPr lang="en-US" sz="2800" dirty="0" err="1" smtClean="0"/>
              <a:t>Mulvey</a:t>
            </a:r>
            <a:r>
              <a:rPr lang="en-US" sz="2800" dirty="0" smtClean="0"/>
              <a:t> wrote her seminal paper in 1975?</a:t>
            </a:r>
            <a:endParaRPr lang="en-US" sz="2800" dirty="0"/>
          </a:p>
        </p:txBody>
      </p:sp>
      <p:sp>
        <p:nvSpPr>
          <p:cNvPr id="3" name="Content Placeholder 2"/>
          <p:cNvSpPr>
            <a:spLocks noGrp="1"/>
          </p:cNvSpPr>
          <p:nvPr>
            <p:ph idx="1"/>
          </p:nvPr>
        </p:nvSpPr>
        <p:spPr>
          <a:xfrm>
            <a:off x="3765981" y="1963088"/>
            <a:ext cx="4920818" cy="2043341"/>
          </a:xfrm>
          <a:effectLst>
            <a:outerShdw blurRad="50800" dist="38100" dir="16200000" rotWithShape="0">
              <a:prstClr val="black">
                <a:alpha val="40000"/>
              </a:prstClr>
            </a:outerShdw>
          </a:effectLst>
        </p:spPr>
        <p:txBody>
          <a:bodyPr>
            <a:noAutofit/>
          </a:bodyPr>
          <a:lstStyle/>
          <a:p>
            <a:pPr marL="0" indent="0">
              <a:buNone/>
            </a:pPr>
            <a:r>
              <a:rPr lang="en-US" sz="1800" dirty="0" smtClean="0"/>
              <a:t>This might have been written in response to main stream live action Hollywood films but it can be applied to any other story based film medium  in a patriarchal society.</a:t>
            </a:r>
            <a:r>
              <a:rPr lang="en-US" sz="1800" dirty="0"/>
              <a:t> </a:t>
            </a:r>
            <a:r>
              <a:rPr lang="en-US" sz="1800" dirty="0" smtClean="0"/>
              <a:t> </a:t>
            </a:r>
            <a:r>
              <a:rPr lang="en-GB" sz="1800" dirty="0" smtClean="0"/>
              <a:t>In </a:t>
            </a:r>
            <a:r>
              <a:rPr lang="en-GB" sz="1800" dirty="0"/>
              <a:t>her essay Laura Mulvey didn’t just make women aware of the male </a:t>
            </a:r>
            <a:r>
              <a:rPr lang="en-GB" sz="1800" dirty="0" smtClean="0"/>
              <a:t>gaze in Hollywood cinema </a:t>
            </a:r>
            <a:r>
              <a:rPr lang="en-GB" sz="1800" dirty="0"/>
              <a:t>and what this means in relation to </a:t>
            </a:r>
            <a:r>
              <a:rPr lang="en-GB" sz="1800" dirty="0" smtClean="0"/>
              <a:t>psychoanalysis theory, she used </a:t>
            </a:r>
            <a:r>
              <a:rPr lang="en-GB" sz="1800" dirty="0"/>
              <a:t>it to advance understanding of patriarchal </a:t>
            </a:r>
            <a:r>
              <a:rPr lang="en-GB" sz="1800" dirty="0" smtClean="0"/>
              <a:t>society in the seventies,  and gave </a:t>
            </a:r>
            <a:r>
              <a:rPr lang="en-GB" sz="1800" dirty="0"/>
              <a:t>clues and aims for how she would like to see cinema and the representation of women </a:t>
            </a:r>
            <a:r>
              <a:rPr lang="en-GB" sz="1800" dirty="0" smtClean="0"/>
              <a:t>progress.</a:t>
            </a:r>
            <a:endParaRPr lang="en-US" sz="1800" dirty="0"/>
          </a:p>
        </p:txBody>
      </p:sp>
    </p:spTree>
    <p:extLst>
      <p:ext uri="{BB962C8B-B14F-4D97-AF65-F5344CB8AC3E}">
        <p14:creationId xmlns:p14="http://schemas.microsoft.com/office/powerpoint/2010/main" val="287676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524" y="637525"/>
            <a:ext cx="8229600" cy="1143000"/>
          </a:xfrm>
        </p:spPr>
        <p:txBody>
          <a:bodyPr>
            <a:normAutofit/>
          </a:bodyPr>
          <a:lstStyle/>
          <a:p>
            <a:r>
              <a:rPr lang="en-GB" dirty="0" smtClean="0"/>
              <a:t>Spot the difference!</a:t>
            </a:r>
            <a:endParaRPr lang="en-GB" dirty="0"/>
          </a:p>
        </p:txBody>
      </p:sp>
      <p:pic>
        <p:nvPicPr>
          <p:cNvPr id="3" name="Content Placeholder 2" descr="Screen Shot 2014-01-29 at 10.30.04.png"/>
          <p:cNvPicPr>
            <a:picLocks noGrp="1" noChangeAspect="1"/>
          </p:cNvPicPr>
          <p:nvPr>
            <p:ph idx="1"/>
          </p:nvPr>
        </p:nvPicPr>
        <p:blipFill>
          <a:blip r:embed="rId3" cstate="print">
            <a:extLst>
              <a:ext uri="{28A0092B-C50C-407E-A947-70E740481C1C}">
                <a14:useLocalDpi xmlns:a14="http://schemas.microsoft.com/office/drawing/2010/main"/>
              </a:ext>
            </a:extLst>
          </a:blip>
          <a:srcRect l="-51896" r="-51896"/>
          <a:stretch>
            <a:fillRect/>
          </a:stretch>
        </p:blipFill>
        <p:spPr>
          <a:xfrm>
            <a:off x="5643259" y="3009778"/>
            <a:ext cx="3763441" cy="2069983"/>
          </a:xfrm>
        </p:spPr>
      </p:pic>
      <p:pic>
        <p:nvPicPr>
          <p:cNvPr id="5" name="Picture 4" descr="Screen Shot 2014-01-29 at 10.31.1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5227" y="2999215"/>
            <a:ext cx="2990113" cy="2063921"/>
          </a:xfrm>
          <a:prstGeom prst="rect">
            <a:avLst/>
          </a:prstGeom>
        </p:spPr>
      </p:pic>
      <p:pic>
        <p:nvPicPr>
          <p:cNvPr id="6" name="Picture 5" descr="Screen Shot 2014-01-29 at 10.32.11.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29303" y="2986997"/>
            <a:ext cx="1962831" cy="2069983"/>
          </a:xfrm>
          <a:prstGeom prst="rect">
            <a:avLst/>
          </a:prstGeom>
        </p:spPr>
      </p:pic>
    </p:spTree>
    <p:extLst>
      <p:ext uri="{BB962C8B-B14F-4D97-AF65-F5344CB8AC3E}">
        <p14:creationId xmlns:p14="http://schemas.microsoft.com/office/powerpoint/2010/main" val="393975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Themselves in the Picture</a:t>
            </a:r>
            <a:endParaRPr lang="en-US" dirty="0"/>
          </a:p>
        </p:txBody>
      </p:sp>
      <p:sp>
        <p:nvSpPr>
          <p:cNvPr id="3" name="Content Placeholder 2"/>
          <p:cNvSpPr>
            <a:spLocks noGrp="1"/>
          </p:cNvSpPr>
          <p:nvPr>
            <p:ph idx="1"/>
          </p:nvPr>
        </p:nvSpPr>
        <p:spPr/>
        <p:txBody>
          <a:bodyPr/>
          <a:lstStyle/>
          <a:p>
            <a:pPr marL="0" indent="0">
              <a:buNone/>
            </a:pPr>
            <a:r>
              <a:rPr lang="en-US" sz="2800" dirty="0" smtClean="0"/>
              <a:t>Sandra Law wrote a paper in 1992 using Laura </a:t>
            </a:r>
            <a:r>
              <a:rPr lang="en-US" sz="2800" dirty="0" err="1" smtClean="0"/>
              <a:t>Mulvey’s</a:t>
            </a:r>
            <a:r>
              <a:rPr lang="en-US" sz="2800" dirty="0" smtClean="0"/>
              <a:t> essay as a starting point to illustrate how three women animators, Joanna Quinn, Candy Guard and Alison de </a:t>
            </a:r>
            <a:r>
              <a:rPr lang="en-US" sz="2800" dirty="0" err="1" smtClean="0"/>
              <a:t>Vere</a:t>
            </a:r>
            <a:r>
              <a:rPr lang="en-US" sz="2800" dirty="0" smtClean="0"/>
              <a:t> used their own experiences to create stories and characters.</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3805" y="4231201"/>
            <a:ext cx="1739151" cy="2291283"/>
          </a:xfrm>
          <a:prstGeom prst="rect">
            <a:avLst/>
          </a:prstGeom>
        </p:spPr>
      </p:pic>
      <p:pic>
        <p:nvPicPr>
          <p:cNvPr id="5" name="Picture 4" descr="Screen Shot 2014-01-29 at 11.12.2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08140" y="4297364"/>
            <a:ext cx="2498541" cy="1907600"/>
          </a:xfrm>
          <a:prstGeom prst="rect">
            <a:avLst/>
          </a:prstGeom>
        </p:spPr>
      </p:pic>
      <p:pic>
        <p:nvPicPr>
          <p:cNvPr id="6" name="Picture 5" descr="Screen Shot 2014-01-29 at 11.14.50.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99200" y="4297364"/>
            <a:ext cx="2387600" cy="1828800"/>
          </a:xfrm>
          <a:prstGeom prst="rect">
            <a:avLst/>
          </a:prstGeom>
        </p:spPr>
      </p:pic>
    </p:spTree>
    <p:extLst>
      <p:ext uri="{BB962C8B-B14F-4D97-AF65-F5344CB8AC3E}">
        <p14:creationId xmlns:p14="http://schemas.microsoft.com/office/powerpoint/2010/main" val="232726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033" y="274638"/>
            <a:ext cx="8229600" cy="1143000"/>
          </a:xfrm>
        </p:spPr>
        <p:txBody>
          <a:bodyPr/>
          <a:lstStyle/>
          <a:p>
            <a:r>
              <a:rPr lang="en-US" dirty="0" smtClean="0"/>
              <a:t>Commissioning in UK</a:t>
            </a:r>
            <a:endParaRPr lang="en-US" dirty="0"/>
          </a:p>
        </p:txBody>
      </p:sp>
      <p:sp>
        <p:nvSpPr>
          <p:cNvPr id="3" name="Content Placeholder 2"/>
          <p:cNvSpPr>
            <a:spLocks noGrp="1"/>
          </p:cNvSpPr>
          <p:nvPr>
            <p:ph idx="1"/>
          </p:nvPr>
        </p:nvSpPr>
        <p:spPr>
          <a:xfrm>
            <a:off x="472190" y="3447736"/>
            <a:ext cx="8229599" cy="2858307"/>
          </a:xfrm>
        </p:spPr>
        <p:txBody>
          <a:bodyPr>
            <a:normAutofit lnSpcReduction="10000"/>
          </a:bodyPr>
          <a:lstStyle/>
          <a:p>
            <a:pPr marL="0" indent="0">
              <a:buNone/>
            </a:pPr>
            <a:r>
              <a:rPr lang="en-US" dirty="0" smtClean="0"/>
              <a:t>All three of these women were commissioned by the  Channel 4 animation department run by Claire </a:t>
            </a:r>
            <a:r>
              <a:rPr lang="en-US" dirty="0" err="1" smtClean="0"/>
              <a:t>Kitson</a:t>
            </a:r>
            <a:r>
              <a:rPr lang="en-US" dirty="0" smtClean="0"/>
              <a:t>.  There was a remit for innovation and Channel 4 delivered.   She commissioned a variety of work by men and women most of which went on to win awards.</a:t>
            </a:r>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97" y="1624209"/>
            <a:ext cx="1544648" cy="12092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7553" y="1624220"/>
            <a:ext cx="1544648" cy="123778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4833" y="1624209"/>
            <a:ext cx="1832437" cy="117369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5188" y="1624209"/>
            <a:ext cx="1864445" cy="1184884"/>
          </a:xfrm>
          <a:prstGeom prst="rect">
            <a:avLst/>
          </a:prstGeom>
        </p:spPr>
      </p:pic>
    </p:spTree>
    <p:extLst>
      <p:ext uri="{BB962C8B-B14F-4D97-AF65-F5344CB8AC3E}">
        <p14:creationId xmlns:p14="http://schemas.microsoft.com/office/powerpoint/2010/main" val="3465436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Women Players in UK 1990</a:t>
            </a:r>
            <a:br>
              <a:rPr lang="en-US" dirty="0" smtClean="0"/>
            </a:br>
            <a:r>
              <a:rPr lang="en-US" dirty="0" smtClean="0"/>
              <a:t> and their roles.</a:t>
            </a:r>
            <a:endParaRPr lang="en-US" dirty="0"/>
          </a:p>
        </p:txBody>
      </p:sp>
      <p:sp>
        <p:nvSpPr>
          <p:cNvPr id="11" name="Content Placeholder 10"/>
          <p:cNvSpPr>
            <a:spLocks noGrp="1"/>
          </p:cNvSpPr>
          <p:nvPr>
            <p:ph idx="1"/>
          </p:nvPr>
        </p:nvSpPr>
        <p:spPr>
          <a:xfrm>
            <a:off x="4002374" y="1904696"/>
            <a:ext cx="4684425" cy="4507962"/>
          </a:xfrm>
        </p:spPr>
        <p:txBody>
          <a:bodyPr>
            <a:normAutofit fontScale="92500"/>
          </a:bodyPr>
          <a:lstStyle/>
          <a:p>
            <a:pPr marL="0" indent="0">
              <a:buNone/>
            </a:pPr>
            <a:endParaRPr lang="en-US" dirty="0" smtClean="0"/>
          </a:p>
          <a:p>
            <a:pPr marL="0" indent="0">
              <a:buNone/>
            </a:pPr>
            <a:r>
              <a:rPr lang="en-US" dirty="0" smtClean="0"/>
              <a:t>Ruth </a:t>
            </a:r>
            <a:r>
              <a:rPr lang="en-US" dirty="0" err="1" smtClean="0"/>
              <a:t>Lingford</a:t>
            </a:r>
            <a:r>
              <a:rPr lang="en-US" dirty="0" smtClean="0"/>
              <a:t> –  Harvard</a:t>
            </a:r>
          </a:p>
          <a:p>
            <a:pPr marL="0" indent="0">
              <a:buNone/>
            </a:pPr>
            <a:r>
              <a:rPr lang="en-US" dirty="0" smtClean="0"/>
              <a:t>Candy Guard – Pond Life</a:t>
            </a:r>
          </a:p>
          <a:p>
            <a:pPr marL="0" indent="0">
              <a:buNone/>
            </a:pPr>
            <a:r>
              <a:rPr lang="en-US" dirty="0" smtClean="0"/>
              <a:t>SA Kennedy – </a:t>
            </a:r>
            <a:r>
              <a:rPr lang="en-US" dirty="0" err="1" smtClean="0"/>
              <a:t>Crapston</a:t>
            </a:r>
            <a:r>
              <a:rPr lang="en-US" dirty="0" smtClean="0"/>
              <a:t> Villas</a:t>
            </a:r>
          </a:p>
          <a:p>
            <a:pPr marL="0" indent="0">
              <a:buNone/>
            </a:pPr>
            <a:r>
              <a:rPr lang="en-US" dirty="0" smtClean="0"/>
              <a:t>Susie Templeton – Peter and The Wolf</a:t>
            </a:r>
          </a:p>
          <a:p>
            <a:pPr marL="0" indent="0">
              <a:buNone/>
            </a:pPr>
            <a:r>
              <a:rPr lang="en-US" dirty="0" smtClean="0"/>
              <a:t>J Quinn – Body Beautiful </a:t>
            </a:r>
          </a:p>
          <a:p>
            <a:pPr marL="0" indent="0">
              <a:buNone/>
            </a:pPr>
            <a:r>
              <a:rPr lang="en-US" dirty="0" smtClean="0"/>
              <a:t>An Vrombaut – 64 Zoo Lane.</a:t>
            </a:r>
            <a:endParaRPr lang="en-US" dirty="0"/>
          </a:p>
        </p:txBody>
      </p:sp>
      <p:pic>
        <p:nvPicPr>
          <p:cNvPr id="13" name="Picture 12" descr="flossie.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2210" y="2734870"/>
            <a:ext cx="3244190" cy="3096300"/>
          </a:xfrm>
          <a:prstGeom prst="rect">
            <a:avLst/>
          </a:prstGeom>
        </p:spPr>
      </p:pic>
    </p:spTree>
    <p:extLst>
      <p:ext uri="{BB962C8B-B14F-4D97-AF65-F5344CB8AC3E}">
        <p14:creationId xmlns:p14="http://schemas.microsoft.com/office/powerpoint/2010/main" val="3843155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Mainstream animated work </a:t>
            </a:r>
            <a:br>
              <a:rPr lang="en-US" dirty="0" smtClean="0"/>
            </a:br>
            <a:r>
              <a:rPr lang="en-US" dirty="0" smtClean="0"/>
              <a:t>created by women in UK</a:t>
            </a:r>
            <a:endParaRPr lang="en-US" dirty="0"/>
          </a:p>
        </p:txBody>
      </p:sp>
      <p:sp>
        <p:nvSpPr>
          <p:cNvPr id="3" name="Content Placeholder 2"/>
          <p:cNvSpPr>
            <a:spLocks noGrp="1"/>
          </p:cNvSpPr>
          <p:nvPr>
            <p:ph idx="1"/>
          </p:nvPr>
        </p:nvSpPr>
        <p:spPr/>
        <p:txBody>
          <a:bodyPr/>
          <a:lstStyle/>
          <a:p>
            <a:pPr marL="0" indent="0">
              <a:buNone/>
            </a:pPr>
            <a:r>
              <a:rPr lang="en-US" dirty="0" smtClean="0"/>
              <a:t>An </a:t>
            </a:r>
            <a:r>
              <a:rPr lang="en-US" dirty="0" err="1" smtClean="0"/>
              <a:t>Vrombaut</a:t>
            </a:r>
            <a:r>
              <a:rPr lang="en-US" dirty="0" smtClean="0"/>
              <a:t> – 64 Zoo Lane</a:t>
            </a:r>
          </a:p>
          <a:p>
            <a:pPr marL="0" indent="0">
              <a:buNone/>
            </a:pPr>
            <a:r>
              <a:rPr lang="en-US" dirty="0" smtClean="0"/>
              <a:t>Sarah Ann Kennedy – </a:t>
            </a:r>
            <a:r>
              <a:rPr lang="en-US" dirty="0" err="1" smtClean="0"/>
              <a:t>Crapston</a:t>
            </a:r>
            <a:r>
              <a:rPr lang="en-US" dirty="0" smtClean="0"/>
              <a:t> Villas</a:t>
            </a:r>
          </a:p>
          <a:p>
            <a:pPr marL="0" indent="0">
              <a:buNone/>
            </a:pPr>
            <a:r>
              <a:rPr lang="en-US" dirty="0" smtClean="0"/>
              <a:t>Candy Guard – Pond Life</a:t>
            </a:r>
          </a:p>
          <a:p>
            <a:endParaRPr lang="en-US" dirty="0" smtClean="0"/>
          </a:p>
          <a:p>
            <a:endParaRPr lang="en-US" dirty="0"/>
          </a:p>
        </p:txBody>
      </p:sp>
      <p:pic>
        <p:nvPicPr>
          <p:cNvPr id="4" name="Picture 3" descr="Screen Shot 2014-01-29 at 11.59.2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80052" y="3781605"/>
            <a:ext cx="4950850" cy="2748000"/>
          </a:xfrm>
          <a:prstGeom prst="rect">
            <a:avLst/>
          </a:prstGeom>
        </p:spPr>
      </p:pic>
    </p:spTree>
    <p:extLst>
      <p:ext uri="{BB962C8B-B14F-4D97-AF65-F5344CB8AC3E}">
        <p14:creationId xmlns:p14="http://schemas.microsoft.com/office/powerpoint/2010/main" val="1552318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Animated shows created </a:t>
            </a:r>
            <a:br>
              <a:rPr lang="en-US" dirty="0" smtClean="0"/>
            </a:br>
            <a:r>
              <a:rPr lang="en-US" dirty="0" smtClean="0"/>
              <a:t>by women today</a:t>
            </a:r>
            <a:endParaRPr lang="en-US" dirty="0"/>
          </a:p>
        </p:txBody>
      </p:sp>
      <p:sp>
        <p:nvSpPr>
          <p:cNvPr id="3" name="Content Placeholder 2"/>
          <p:cNvSpPr>
            <a:spLocks noGrp="1"/>
          </p:cNvSpPr>
          <p:nvPr>
            <p:ph idx="1"/>
          </p:nvPr>
        </p:nvSpPr>
        <p:spPr>
          <a:xfrm>
            <a:off x="4586990" y="1897746"/>
            <a:ext cx="4114800" cy="4525963"/>
          </a:xfrm>
        </p:spPr>
        <p:txBody>
          <a:bodyPr>
            <a:normAutofit fontScale="85000" lnSpcReduction="10000"/>
          </a:bodyPr>
          <a:lstStyle/>
          <a:p>
            <a:pPr marL="0" indent="0" algn="just">
              <a:buNone/>
            </a:pPr>
            <a:r>
              <a:rPr lang="en-US" sz="2800" dirty="0" smtClean="0"/>
              <a:t>An </a:t>
            </a:r>
            <a:r>
              <a:rPr lang="en-US" sz="2800" dirty="0" err="1" smtClean="0"/>
              <a:t>Vrombaut</a:t>
            </a:r>
            <a:r>
              <a:rPr lang="en-US" sz="2800" dirty="0" smtClean="0"/>
              <a:t> is the sole creator of 64 Zoo Lane</a:t>
            </a:r>
          </a:p>
          <a:p>
            <a:pPr marL="0" indent="0" algn="just">
              <a:buNone/>
            </a:pPr>
            <a:endParaRPr lang="en-US" sz="2800" dirty="0" smtClean="0"/>
          </a:p>
          <a:p>
            <a:pPr marL="0" indent="0" algn="just">
              <a:buNone/>
            </a:pPr>
            <a:r>
              <a:rPr lang="en-US" sz="2800" dirty="0" smtClean="0"/>
              <a:t>Valerie Walsh </a:t>
            </a:r>
            <a:r>
              <a:rPr lang="en-US" sz="2800" dirty="0"/>
              <a:t>i</a:t>
            </a:r>
            <a:r>
              <a:rPr lang="en-US" sz="2800" dirty="0" smtClean="0"/>
              <a:t>s one of the creators of Dora The Explorer</a:t>
            </a:r>
          </a:p>
          <a:p>
            <a:pPr marL="0" indent="0" algn="just">
              <a:buNone/>
            </a:pPr>
            <a:endParaRPr lang="en-US" sz="2800" dirty="0" smtClean="0"/>
          </a:p>
          <a:p>
            <a:pPr marL="0" indent="0" algn="just">
              <a:buNone/>
            </a:pPr>
            <a:r>
              <a:rPr lang="en-US" sz="2800" dirty="0" smtClean="0"/>
              <a:t>Jackie  Cockle  is the sole creator of Timmy Time</a:t>
            </a:r>
            <a:endParaRPr lang="en-US" sz="2800" dirty="0"/>
          </a:p>
          <a:p>
            <a:pPr marL="0" indent="0" algn="just">
              <a:buNone/>
            </a:pPr>
            <a:endParaRPr lang="en-US" sz="2800" dirty="0" smtClean="0"/>
          </a:p>
          <a:p>
            <a:pPr marL="0" indent="0" algn="just">
              <a:buNone/>
            </a:pPr>
            <a:r>
              <a:rPr lang="en-US" sz="2800" dirty="0" smtClean="0"/>
              <a:t>Rebecca Sugar  first female  sole creator of Steven Universe, a series on Cartoon Network. </a:t>
            </a:r>
            <a:endParaRPr lang="en-US" sz="2800" dirty="0"/>
          </a:p>
        </p:txBody>
      </p:sp>
      <p:pic>
        <p:nvPicPr>
          <p:cNvPr id="4" name="Picture 3" descr="Screen Shot 2014-01-29 at 15.51.3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2162" y="2447996"/>
            <a:ext cx="4064000" cy="3365500"/>
          </a:xfrm>
          <a:prstGeom prst="rect">
            <a:avLst/>
          </a:prstGeom>
        </p:spPr>
      </p:pic>
    </p:spTree>
    <p:extLst>
      <p:ext uri="{BB962C8B-B14F-4D97-AF65-F5344CB8AC3E}">
        <p14:creationId xmlns:p14="http://schemas.microsoft.com/office/powerpoint/2010/main" val="313259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Animated Features by Women</a:t>
            </a:r>
            <a:endParaRPr lang="en-US" dirty="0"/>
          </a:p>
        </p:txBody>
      </p:sp>
      <p:sp>
        <p:nvSpPr>
          <p:cNvPr id="3" name="Content Placeholder 2"/>
          <p:cNvSpPr>
            <a:spLocks noGrp="1"/>
          </p:cNvSpPr>
          <p:nvPr>
            <p:ph idx="1"/>
          </p:nvPr>
        </p:nvSpPr>
        <p:spPr/>
        <p:txBody>
          <a:bodyPr/>
          <a:lstStyle/>
          <a:p>
            <a:r>
              <a:rPr lang="en-US" dirty="0" smtClean="0"/>
              <a:t>Brave – Brenda </a:t>
            </a:r>
          </a:p>
          <a:p>
            <a:r>
              <a:rPr lang="en-US" dirty="0" smtClean="0"/>
              <a:t>Arthur Christmas – Sarah Smith </a:t>
            </a:r>
            <a:endParaRPr lang="en-US" dirty="0"/>
          </a:p>
        </p:txBody>
      </p:sp>
    </p:spTree>
    <p:extLst>
      <p:ext uri="{BB962C8B-B14F-4D97-AF65-F5344CB8AC3E}">
        <p14:creationId xmlns:p14="http://schemas.microsoft.com/office/powerpoint/2010/main" val="3493374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Controversy?</a:t>
            </a:r>
            <a:endParaRPr lang="en-US" dirty="0"/>
          </a:p>
        </p:txBody>
      </p:sp>
      <p:sp>
        <p:nvSpPr>
          <p:cNvPr id="4" name="Content Placeholder 3"/>
          <p:cNvSpPr>
            <a:spLocks noGrp="1"/>
          </p:cNvSpPr>
          <p:nvPr>
            <p:ph idx="1"/>
          </p:nvPr>
        </p:nvSpPr>
        <p:spPr/>
        <p:txBody>
          <a:bodyPr/>
          <a:lstStyle/>
          <a:p>
            <a:pPr marL="0" indent="0">
              <a:buNone/>
            </a:pPr>
            <a:r>
              <a:rPr lang="en-US" dirty="0" smtClean="0"/>
              <a:t>Family Guy isn’t edgy and it isn’t controversial.  It isn’t using our desire to push the envelope against us.  Family Guy is the most socially conservative thing out there.</a:t>
            </a:r>
            <a:endParaRPr lang="en-US" dirty="0"/>
          </a:p>
        </p:txBody>
      </p:sp>
    </p:spTree>
    <p:extLst>
      <p:ext uri="{BB962C8B-B14F-4D97-AF65-F5344CB8AC3E}">
        <p14:creationId xmlns:p14="http://schemas.microsoft.com/office/powerpoint/2010/main" val="1460326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Sarah Ann Kennedy</a:t>
            </a:r>
            <a:endParaRPr lang="en-US" dirty="0"/>
          </a:p>
        </p:txBody>
      </p:sp>
      <p:pic>
        <p:nvPicPr>
          <p:cNvPr id="4" name="Content Placeholder 3" descr="sarah kennedy.jpg"/>
          <p:cNvPicPr>
            <a:picLocks noGrp="1" noChangeAspect="1"/>
          </p:cNvPicPr>
          <p:nvPr>
            <p:ph idx="1"/>
          </p:nvPr>
        </p:nvPicPr>
        <p:blipFill>
          <a:blip r:embed="rId3" cstate="print">
            <a:extLst>
              <a:ext uri="{28A0092B-C50C-407E-A947-70E740481C1C}">
                <a14:useLocalDpi xmlns:a14="http://schemas.microsoft.com/office/drawing/2010/main"/>
              </a:ext>
            </a:extLst>
          </a:blip>
          <a:srcRect/>
          <a:stretch>
            <a:fillRect/>
          </a:stretch>
        </p:blipFill>
        <p:spPr>
          <a:xfrm>
            <a:off x="910714" y="2065115"/>
            <a:ext cx="7026275" cy="4129088"/>
          </a:xfrm>
        </p:spPr>
      </p:pic>
    </p:spTree>
    <p:extLst>
      <p:ext uri="{BB962C8B-B14F-4D97-AF65-F5344CB8AC3E}">
        <p14:creationId xmlns:p14="http://schemas.microsoft.com/office/powerpoint/2010/main" val="315830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mph" presetSubtype="0" fill="hold" grpId="0" nodeType="clickEffect">
                                  <p:stCondLst>
                                    <p:cond delay="0"/>
                                  </p:stCondLst>
                                  <p:childTnLst>
                                    <p:anim calcmode="discrete" valueType="str">
                                      <p:cBhvr override="childStyle">
                                        <p:cTn id="11"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85" y="0"/>
            <a:ext cx="8229600" cy="1143000"/>
          </a:xfrm>
        </p:spPr>
        <p:txBody>
          <a:bodyPr/>
          <a:lstStyle/>
          <a:p>
            <a:r>
              <a:rPr lang="en-US" dirty="0" smtClean="0"/>
              <a:t>Characters</a:t>
            </a:r>
            <a:endParaRPr lang="en-US" dirty="0"/>
          </a:p>
        </p:txBody>
      </p:sp>
      <p:pic>
        <p:nvPicPr>
          <p:cNvPr id="5" name="Content Placeholder 4" descr="Screen Shot 2014-01-28 at 16.06.01.png"/>
          <p:cNvPicPr>
            <a:picLocks noGrp="1" noChangeAspect="1"/>
          </p:cNvPicPr>
          <p:nvPr>
            <p:ph idx="1"/>
          </p:nvPr>
        </p:nvPicPr>
        <p:blipFill>
          <a:blip r:embed="rId3" cstate="print">
            <a:extLst>
              <a:ext uri="{28A0092B-C50C-407E-A947-70E740481C1C}">
                <a14:useLocalDpi xmlns:a14="http://schemas.microsoft.com/office/drawing/2010/main"/>
              </a:ext>
            </a:extLst>
          </a:blip>
          <a:srcRect t="3299" b="3299"/>
          <a:stretch>
            <a:fillRect/>
          </a:stretch>
        </p:blipFill>
        <p:spPr>
          <a:xfrm>
            <a:off x="4580227" y="4345186"/>
            <a:ext cx="3847482" cy="2115967"/>
          </a:xfrm>
        </p:spPr>
      </p:pic>
      <p:pic>
        <p:nvPicPr>
          <p:cNvPr id="7" name="Picture 6" descr="marge and sophie.pd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88040" y="4345186"/>
            <a:ext cx="2344720" cy="2115967"/>
          </a:xfrm>
          <a:prstGeom prst="rect">
            <a:avLst/>
          </a:prstGeom>
        </p:spPr>
      </p:pic>
      <p:pic>
        <p:nvPicPr>
          <p:cNvPr id="8" name="Picture 7" descr="Save0006.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71640" y="1143000"/>
            <a:ext cx="1827482" cy="2781894"/>
          </a:xfrm>
          <a:prstGeom prst="rect">
            <a:avLst/>
          </a:prstGeom>
        </p:spPr>
      </p:pic>
      <p:pic>
        <p:nvPicPr>
          <p:cNvPr id="9" name="Picture 8" descr="nanny plum.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88040" y="1150890"/>
            <a:ext cx="1666239" cy="2781894"/>
          </a:xfrm>
          <a:prstGeom prst="rect">
            <a:avLst/>
          </a:prstGeom>
        </p:spPr>
      </p:pic>
      <p:pic>
        <p:nvPicPr>
          <p:cNvPr id="10" name="Picture 9" descr="MissRabbit.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761469" y="1143000"/>
            <a:ext cx="1666239" cy="2781894"/>
          </a:xfrm>
          <a:prstGeom prst="rect">
            <a:avLst/>
          </a:prstGeom>
        </p:spPr>
      </p:pic>
    </p:spTree>
    <p:extLst>
      <p:ext uri="{BB962C8B-B14F-4D97-AF65-F5344CB8AC3E}">
        <p14:creationId xmlns:p14="http://schemas.microsoft.com/office/powerpoint/2010/main" val="297203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lstStyle/>
          <a:p>
            <a:r>
              <a:rPr lang="en-US" dirty="0" smtClean="0"/>
              <a:t>Is a ‘straight man’ necessary?</a:t>
            </a:r>
            <a:endParaRPr lang="en-US" dirty="0"/>
          </a:p>
        </p:txBody>
      </p:sp>
      <p:sp>
        <p:nvSpPr>
          <p:cNvPr id="3" name="Content Placeholder 2"/>
          <p:cNvSpPr>
            <a:spLocks noGrp="1"/>
          </p:cNvSpPr>
          <p:nvPr>
            <p:ph idx="1"/>
          </p:nvPr>
        </p:nvSpPr>
        <p:spPr>
          <a:xfrm>
            <a:off x="3102961" y="1927303"/>
            <a:ext cx="5643797" cy="4525963"/>
          </a:xfrm>
        </p:spPr>
        <p:txBody>
          <a:bodyPr>
            <a:normAutofit fontScale="70000" lnSpcReduction="20000"/>
          </a:bodyPr>
          <a:lstStyle/>
          <a:p>
            <a:pPr marL="0" indent="0" algn="just">
              <a:buNone/>
            </a:pPr>
            <a:r>
              <a:rPr lang="en-US" dirty="0"/>
              <a:t>The </a:t>
            </a:r>
            <a:r>
              <a:rPr lang="en-US" dirty="0" smtClean="0"/>
              <a:t>‘straight man</a:t>
            </a:r>
            <a:r>
              <a:rPr lang="en-US" dirty="0"/>
              <a:t>’ in stand up comedy or sitcom gives the eccentric character a presence to play against.  It has long been accepted as an essential part of the process.   “</a:t>
            </a:r>
            <a:r>
              <a:rPr lang="en-US" i="1" dirty="0"/>
              <a:t>Well the straight guy is never given enough credit ….(Bud) Abbot gets no credit for framing a gag, for the architecture, for the support, for the drive.  He does everything except the </a:t>
            </a:r>
            <a:r>
              <a:rPr lang="en-US" i="1" dirty="0" err="1"/>
              <a:t>punchline</a:t>
            </a:r>
            <a:r>
              <a:rPr lang="en-US" i="1" dirty="0"/>
              <a:t>; he’s amazing.”</a:t>
            </a:r>
            <a:r>
              <a:rPr lang="en-US" dirty="0"/>
              <a:t>  Mel Brooks.   It is thought that if all or both characters were larger than life, they compete rather than compliment.  Would scripted comedy work without this element or is it an essential part of the process? </a:t>
            </a:r>
            <a:endParaRPr lang="en-GB"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400" y="2367289"/>
            <a:ext cx="2247900" cy="2743200"/>
          </a:xfrm>
          <a:prstGeom prst="rect">
            <a:avLst/>
          </a:prstGeom>
        </p:spPr>
      </p:pic>
    </p:spTree>
    <p:extLst>
      <p:ext uri="{BB962C8B-B14F-4D97-AF65-F5344CB8AC3E}">
        <p14:creationId xmlns:p14="http://schemas.microsoft.com/office/powerpoint/2010/main" val="157689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Straight man</a:t>
            </a:r>
            <a:endParaRPr lang="en-US" dirty="0"/>
          </a:p>
        </p:txBody>
      </p:sp>
      <p:sp>
        <p:nvSpPr>
          <p:cNvPr id="3" name="Content Placeholder 2"/>
          <p:cNvSpPr>
            <a:spLocks noGrp="1"/>
          </p:cNvSpPr>
          <p:nvPr>
            <p:ph idx="1"/>
          </p:nvPr>
        </p:nvSpPr>
        <p:spPr>
          <a:xfrm>
            <a:off x="4204740" y="1693887"/>
            <a:ext cx="4482060" cy="4237402"/>
          </a:xfrm>
        </p:spPr>
        <p:txBody>
          <a:bodyPr>
            <a:normAutofit fontScale="92500" lnSpcReduction="20000"/>
          </a:bodyPr>
          <a:lstStyle/>
          <a:p>
            <a:pPr marL="0" indent="0">
              <a:buNone/>
            </a:pPr>
            <a:r>
              <a:rPr lang="en-US" dirty="0" smtClean="0"/>
              <a:t>Will and Grace - Will</a:t>
            </a:r>
            <a:endParaRPr lang="en-US" dirty="0"/>
          </a:p>
          <a:p>
            <a:pPr marL="0" indent="0">
              <a:buNone/>
            </a:pPr>
            <a:r>
              <a:rPr lang="en-US" dirty="0" smtClean="0"/>
              <a:t>Frasier –  </a:t>
            </a:r>
            <a:r>
              <a:rPr lang="en-US" dirty="0" err="1" smtClean="0"/>
              <a:t>Ros</a:t>
            </a:r>
            <a:endParaRPr lang="en-US" dirty="0" smtClean="0"/>
          </a:p>
          <a:p>
            <a:pPr marL="0" indent="0">
              <a:buNone/>
            </a:pPr>
            <a:r>
              <a:rPr lang="en-US" dirty="0" smtClean="0"/>
              <a:t>Mary Tyler Moore Show – Lou </a:t>
            </a:r>
          </a:p>
          <a:p>
            <a:pPr marL="0" indent="0">
              <a:buNone/>
            </a:pPr>
            <a:r>
              <a:rPr lang="en-US" dirty="0" smtClean="0"/>
              <a:t>Absolutely Fabulous – Saffron </a:t>
            </a:r>
          </a:p>
          <a:p>
            <a:pPr marL="0" indent="0">
              <a:buNone/>
            </a:pPr>
            <a:r>
              <a:rPr lang="en-US" dirty="0" smtClean="0"/>
              <a:t>Cosby Show – Clair </a:t>
            </a:r>
          </a:p>
          <a:p>
            <a:pPr marL="0" indent="0">
              <a:buNone/>
            </a:pPr>
            <a:r>
              <a:rPr lang="en-US" dirty="0" smtClean="0"/>
              <a:t>The Office – Pam</a:t>
            </a:r>
          </a:p>
          <a:p>
            <a:pPr marL="0" indent="0">
              <a:buNone/>
            </a:pPr>
            <a:r>
              <a:rPr lang="en-US" dirty="0" smtClean="0"/>
              <a:t>I love Lucy - Ricardo</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616" y="1768839"/>
            <a:ext cx="2743522" cy="3461453"/>
          </a:xfrm>
          <a:prstGeom prst="rect">
            <a:avLst/>
          </a:prstGeom>
        </p:spPr>
      </p:pic>
    </p:spTree>
    <p:extLst>
      <p:ext uri="{BB962C8B-B14F-4D97-AF65-F5344CB8AC3E}">
        <p14:creationId xmlns:p14="http://schemas.microsoft.com/office/powerpoint/2010/main" val="116245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Homesick</a:t>
            </a:r>
            <a:endParaRPr lang="en-US" dirty="0"/>
          </a:p>
        </p:txBody>
      </p:sp>
      <p:sp>
        <p:nvSpPr>
          <p:cNvPr id="3" name="Content Placeholder 2"/>
          <p:cNvSpPr>
            <a:spLocks noGrp="1"/>
          </p:cNvSpPr>
          <p:nvPr>
            <p:ph idx="1"/>
          </p:nvPr>
        </p:nvSpPr>
        <p:spPr>
          <a:xfrm>
            <a:off x="3984934" y="1992691"/>
            <a:ext cx="4701866" cy="4328344"/>
          </a:xfrm>
        </p:spPr>
        <p:txBody>
          <a:bodyPr>
            <a:normAutofit fontScale="77500" lnSpcReduction="20000"/>
          </a:bodyPr>
          <a:lstStyle/>
          <a:p>
            <a:pPr marL="0" indent="0" algn="just">
              <a:buNone/>
            </a:pPr>
            <a:r>
              <a:rPr lang="en-US" dirty="0" smtClean="0"/>
              <a:t>Too many larger than life characters.  The main protagonist should have been more natural and more sympathetic and she is currently too cartoony.  There is no juxtaposition between the live action and the animation so there is no difference comedy difference between the pace of the live action and the animation.  It is about two women and written by a woman.</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6174" y="2068640"/>
            <a:ext cx="3382225" cy="3685859"/>
          </a:xfrm>
          <a:prstGeom prst="rect">
            <a:avLst/>
          </a:prstGeom>
        </p:spPr>
      </p:pic>
    </p:spTree>
    <p:extLst>
      <p:ext uri="{BB962C8B-B14F-4D97-AF65-F5344CB8AC3E}">
        <p14:creationId xmlns:p14="http://schemas.microsoft.com/office/powerpoint/2010/main" val="89142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Straight man</a:t>
            </a:r>
            <a:endParaRPr lang="en-US" dirty="0"/>
          </a:p>
        </p:txBody>
      </p:sp>
      <p:sp>
        <p:nvSpPr>
          <p:cNvPr id="3" name="Content Placeholder 2"/>
          <p:cNvSpPr>
            <a:spLocks noGrp="1"/>
          </p:cNvSpPr>
          <p:nvPr>
            <p:ph idx="1"/>
          </p:nvPr>
        </p:nvSpPr>
        <p:spPr>
          <a:xfrm>
            <a:off x="3852472" y="1693887"/>
            <a:ext cx="4834328" cy="4237402"/>
          </a:xfrm>
        </p:spPr>
        <p:txBody>
          <a:bodyPr>
            <a:normAutofit fontScale="92500" lnSpcReduction="10000"/>
          </a:bodyPr>
          <a:lstStyle/>
          <a:p>
            <a:pPr marL="0" indent="0">
              <a:buNone/>
            </a:pPr>
            <a:r>
              <a:rPr lang="en-US" dirty="0" err="1" smtClean="0"/>
              <a:t>Fawlty</a:t>
            </a:r>
            <a:r>
              <a:rPr lang="en-US" dirty="0" smtClean="0"/>
              <a:t> Towers – Polly</a:t>
            </a:r>
          </a:p>
          <a:p>
            <a:pPr marL="0" indent="0">
              <a:buNone/>
            </a:pPr>
            <a:r>
              <a:rPr lang="en-US" dirty="0" smtClean="0"/>
              <a:t>Will and Grace – Will</a:t>
            </a:r>
          </a:p>
          <a:p>
            <a:pPr marL="0" indent="0">
              <a:buNone/>
            </a:pPr>
            <a:r>
              <a:rPr lang="en-US" dirty="0" smtClean="0"/>
              <a:t>Frasier –  </a:t>
            </a:r>
            <a:r>
              <a:rPr lang="en-US" dirty="0" err="1" smtClean="0"/>
              <a:t>Ros</a:t>
            </a:r>
            <a:endParaRPr lang="en-US" dirty="0" smtClean="0"/>
          </a:p>
          <a:p>
            <a:pPr marL="0" indent="0">
              <a:buNone/>
            </a:pPr>
            <a:r>
              <a:rPr lang="en-US" dirty="0" smtClean="0"/>
              <a:t>Mary Tyler Moore Show – Lou </a:t>
            </a:r>
          </a:p>
          <a:p>
            <a:pPr marL="0" indent="0">
              <a:buNone/>
            </a:pPr>
            <a:r>
              <a:rPr lang="en-US" dirty="0" smtClean="0"/>
              <a:t>Absolutely Fabulous – Saffron </a:t>
            </a:r>
          </a:p>
          <a:p>
            <a:pPr marL="0" indent="0">
              <a:buNone/>
            </a:pPr>
            <a:r>
              <a:rPr lang="en-US" dirty="0" smtClean="0"/>
              <a:t>Cosby Show – Clair </a:t>
            </a:r>
          </a:p>
          <a:p>
            <a:pPr marL="0" indent="0">
              <a:buNone/>
            </a:pPr>
            <a:r>
              <a:rPr lang="en-US" dirty="0" smtClean="0"/>
              <a:t>The Office – Pam</a:t>
            </a:r>
          </a:p>
          <a:p>
            <a:pPr marL="0" indent="0">
              <a:buNone/>
            </a:pPr>
            <a:r>
              <a:rPr lang="en-US" dirty="0" smtClean="0"/>
              <a:t>I love Lucy - Ricardo</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60" y="1761849"/>
            <a:ext cx="2746065" cy="3746418"/>
          </a:xfrm>
          <a:prstGeom prst="rect">
            <a:avLst/>
          </a:prstGeom>
        </p:spPr>
      </p:pic>
    </p:spTree>
    <p:extLst>
      <p:ext uri="{BB962C8B-B14F-4D97-AF65-F5344CB8AC3E}">
        <p14:creationId xmlns:p14="http://schemas.microsoft.com/office/powerpoint/2010/main" val="249064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 TV more innovative in the seventies?</a:t>
            </a:r>
            <a:endParaRPr lang="en-US" dirty="0"/>
          </a:p>
        </p:txBody>
      </p:sp>
      <p:sp>
        <p:nvSpPr>
          <p:cNvPr id="3" name="Content Placeholder 2"/>
          <p:cNvSpPr>
            <a:spLocks noGrp="1"/>
          </p:cNvSpPr>
          <p:nvPr>
            <p:ph idx="1"/>
          </p:nvPr>
        </p:nvSpPr>
        <p:spPr>
          <a:xfrm>
            <a:off x="4126576" y="1825053"/>
            <a:ext cx="4395332" cy="4525963"/>
          </a:xfrm>
        </p:spPr>
        <p:txBody>
          <a:bodyPr>
            <a:normAutofit/>
          </a:bodyPr>
          <a:lstStyle/>
          <a:p>
            <a:pPr marL="0" indent="0" algn="just">
              <a:buNone/>
            </a:pPr>
            <a:r>
              <a:rPr lang="en-US" sz="2400" dirty="0" smtClean="0"/>
              <a:t>According to Linda </a:t>
            </a:r>
            <a:r>
              <a:rPr lang="en-US" sz="2400" dirty="0" err="1" smtClean="0"/>
              <a:t>Artel</a:t>
            </a:r>
            <a:r>
              <a:rPr lang="en-US" sz="2400" dirty="0" smtClean="0"/>
              <a:t> and Susan </a:t>
            </a:r>
            <a:r>
              <a:rPr lang="en-US" sz="2400" dirty="0" err="1" smtClean="0"/>
              <a:t>Wengraf</a:t>
            </a:r>
            <a:r>
              <a:rPr lang="en-US" sz="2400" dirty="0" smtClean="0"/>
              <a:t> in their book </a:t>
            </a:r>
            <a:r>
              <a:rPr lang="en-GB" sz="2400" b="1" dirty="0"/>
              <a:t>Positive Images.  Screening Women’s </a:t>
            </a:r>
            <a:r>
              <a:rPr lang="en-GB" sz="2400" b="1" dirty="0" smtClean="0"/>
              <a:t>Films </a:t>
            </a:r>
            <a:r>
              <a:rPr lang="en-GB" sz="2400" dirty="0" smtClean="0"/>
              <a:t>, Mary Tyler Moore wasn’t a positive role model</a:t>
            </a:r>
            <a:r>
              <a:rPr lang="en-US" sz="2400" dirty="0" smtClean="0"/>
              <a:t>.  “She appears to be coy that it’s like she doesn’t want to be taken seriously and she is playing at being clever and therefore not threatening.”</a:t>
            </a:r>
            <a:endParaRPr lang="en-US" sz="2400" dirty="0"/>
          </a:p>
        </p:txBody>
      </p:sp>
      <p:pic>
        <p:nvPicPr>
          <p:cNvPr id="4" name="Picture 3" descr="Screen Shot 2014-01-29 at 15.54.0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9115" y="2588116"/>
            <a:ext cx="3330343" cy="2123628"/>
          </a:xfrm>
          <a:prstGeom prst="rect">
            <a:avLst/>
          </a:prstGeom>
        </p:spPr>
      </p:pic>
    </p:spTree>
    <p:extLst>
      <p:ext uri="{BB962C8B-B14F-4D97-AF65-F5344CB8AC3E}">
        <p14:creationId xmlns:p14="http://schemas.microsoft.com/office/powerpoint/2010/main" val="350408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004" y="274638"/>
            <a:ext cx="8229600" cy="1143000"/>
          </a:xfrm>
        </p:spPr>
        <p:txBody>
          <a:bodyPr/>
          <a:lstStyle/>
          <a:p>
            <a:r>
              <a:rPr lang="en-GB" dirty="0" smtClean="0"/>
              <a:t>Straight Character in Animation</a:t>
            </a:r>
            <a:endParaRPr lang="en-GB" dirty="0"/>
          </a:p>
        </p:txBody>
      </p:sp>
      <p:sp>
        <p:nvSpPr>
          <p:cNvPr id="3" name="Content Placeholder 2"/>
          <p:cNvSpPr>
            <a:spLocks noGrp="1"/>
          </p:cNvSpPr>
          <p:nvPr>
            <p:ph idx="1"/>
          </p:nvPr>
        </p:nvSpPr>
        <p:spPr>
          <a:xfrm>
            <a:off x="3409129" y="1705102"/>
            <a:ext cx="8229600" cy="4525963"/>
          </a:xfrm>
        </p:spPr>
        <p:txBody>
          <a:bodyPr>
            <a:normAutofit/>
          </a:bodyPr>
          <a:lstStyle/>
          <a:p>
            <a:pPr marL="0" indent="0">
              <a:buNone/>
            </a:pPr>
            <a:r>
              <a:rPr lang="en-GB" sz="2800" dirty="0" smtClean="0"/>
              <a:t>Simpsons – Marge Simpson</a:t>
            </a:r>
          </a:p>
          <a:p>
            <a:pPr marL="0" indent="0">
              <a:buNone/>
            </a:pPr>
            <a:r>
              <a:rPr lang="en-GB" sz="2800" dirty="0" smtClean="0"/>
              <a:t>Family Guy – Lois </a:t>
            </a:r>
          </a:p>
          <a:p>
            <a:pPr marL="0" indent="0">
              <a:buNone/>
            </a:pPr>
            <a:r>
              <a:rPr lang="en-GB" sz="2800" dirty="0" smtClean="0"/>
              <a:t>Flintstones – Wilma Flintstone</a:t>
            </a:r>
          </a:p>
          <a:p>
            <a:pPr marL="0" indent="0">
              <a:buNone/>
            </a:pPr>
            <a:r>
              <a:rPr lang="en-GB" sz="2800" dirty="0" err="1" smtClean="0"/>
              <a:t>Peppa</a:t>
            </a:r>
            <a:r>
              <a:rPr lang="en-GB" sz="2800" dirty="0" smtClean="0"/>
              <a:t> Pig – Mummy Pig</a:t>
            </a:r>
          </a:p>
          <a:p>
            <a:pPr marL="0" indent="0">
              <a:buNone/>
            </a:pPr>
            <a:r>
              <a:rPr lang="en-GB" sz="2800" dirty="0" smtClean="0"/>
              <a:t>American Dad – Francine </a:t>
            </a:r>
          </a:p>
          <a:p>
            <a:pPr marL="0" indent="0">
              <a:buNone/>
            </a:pPr>
            <a:r>
              <a:rPr lang="en-GB" sz="2800" dirty="0" smtClean="0"/>
              <a:t>Pond Life – Belle</a:t>
            </a:r>
          </a:p>
          <a:p>
            <a:pPr marL="0" indent="0">
              <a:buNone/>
            </a:pPr>
            <a:r>
              <a:rPr lang="en-GB" sz="2800" dirty="0" smtClean="0"/>
              <a:t>Wait till your father gets home - Irma</a:t>
            </a:r>
            <a:endParaRPr lang="en-GB" sz="2800" dirty="0"/>
          </a:p>
        </p:txBody>
      </p:sp>
      <p:pic>
        <p:nvPicPr>
          <p:cNvPr id="2050" name="Picture 2" descr="C:\Users\SAKennedy.NTDS\AppData\Local\Temp\wz2047\Paper\Marge Simpson.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1699" y="1844298"/>
            <a:ext cx="2215005" cy="33225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3533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755</TotalTime>
  <Words>1036</Words>
  <Application>Microsoft Office PowerPoint</Application>
  <PresentationFormat>On-screen Show (4:3)</PresentationFormat>
  <Paragraphs>89</Paragraphs>
  <Slides>19</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Black</vt:lpstr>
      <vt:lpstr>Women are funny</vt:lpstr>
      <vt:lpstr>Sarah Ann Kennedy</vt:lpstr>
      <vt:lpstr>Characters</vt:lpstr>
      <vt:lpstr>Is a ‘straight man’ necessary?</vt:lpstr>
      <vt:lpstr>The Straight man</vt:lpstr>
      <vt:lpstr>Homesick</vt:lpstr>
      <vt:lpstr>The Straight man</vt:lpstr>
      <vt:lpstr>Was TV more innovative in the seventies?</vt:lpstr>
      <vt:lpstr>Straight Character in Animation</vt:lpstr>
      <vt:lpstr>Voice of Reason</vt:lpstr>
      <vt:lpstr>Have we progressed since Laura Mulvey wrote her seminal paper in 1975?</vt:lpstr>
      <vt:lpstr>Spot the difference!</vt:lpstr>
      <vt:lpstr>Putting Themselves in the Picture</vt:lpstr>
      <vt:lpstr>Commissioning in UK</vt:lpstr>
      <vt:lpstr>Key Women Players in UK 1990  and their roles.</vt:lpstr>
      <vt:lpstr>Mainstream animated work  created by women in UK</vt:lpstr>
      <vt:lpstr>Animated shows created  by women today</vt:lpstr>
      <vt:lpstr>Animated Features by Women</vt:lpstr>
      <vt:lpstr>Controversy?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 straight role in comedy essential and why is it usually played by a women in animation</dc:title>
  <dc:creator>Microsoft Office User</dc:creator>
  <cp:lastModifiedBy>Sarah Ann Kennedy</cp:lastModifiedBy>
  <cp:revision>51</cp:revision>
  <dcterms:created xsi:type="dcterms:W3CDTF">2014-01-28T15:37:30Z</dcterms:created>
  <dcterms:modified xsi:type="dcterms:W3CDTF">2018-09-25T13:08:38Z</dcterms:modified>
</cp:coreProperties>
</file>